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1" r:id="rId1"/>
  </p:sldMasterIdLst>
  <p:notesMasterIdLst>
    <p:notesMasterId r:id="rId32"/>
  </p:notesMasterIdLst>
  <p:sldIdLst>
    <p:sldId id="299" r:id="rId2"/>
    <p:sldId id="338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21" r:id="rId13"/>
    <p:sldId id="319" r:id="rId14"/>
    <p:sldId id="318" r:id="rId15"/>
    <p:sldId id="309" r:id="rId16"/>
    <p:sldId id="330" r:id="rId17"/>
    <p:sldId id="327" r:id="rId18"/>
    <p:sldId id="328" r:id="rId19"/>
    <p:sldId id="329" r:id="rId20"/>
    <p:sldId id="320" r:id="rId21"/>
    <p:sldId id="326" r:id="rId22"/>
    <p:sldId id="322" r:id="rId23"/>
    <p:sldId id="325" r:id="rId24"/>
    <p:sldId id="324" r:id="rId25"/>
    <p:sldId id="323" r:id="rId26"/>
    <p:sldId id="332" r:id="rId27"/>
    <p:sldId id="333" r:id="rId28"/>
    <p:sldId id="331" r:id="rId29"/>
    <p:sldId id="334" r:id="rId30"/>
    <p:sldId id="337" r:id="rId31"/>
  </p:sldIdLst>
  <p:sldSz cx="12192000" cy="6858000"/>
  <p:notesSz cx="6858000" cy="9144000"/>
  <p:defaultTextStyle>
    <a:defPPr>
      <a:defRPr lang="en-US"/>
    </a:defPPr>
    <a:lvl1pPr marL="0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0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0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11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81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52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21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93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63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2" autoAdjust="0"/>
    <p:restoredTop sz="87869" autoAdjust="0"/>
  </p:normalViewPr>
  <p:slideViewPr>
    <p:cSldViewPr snapToGrid="0">
      <p:cViewPr varScale="1">
        <p:scale>
          <a:sx n="97" d="100"/>
          <a:sy n="97" d="100"/>
        </p:scale>
        <p:origin x="1184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299BFF-98CE-44C6-B5DA-45234E21D1EC}" type="datetimeFigureOut">
              <a:rPr lang="es-CL" smtClean="0"/>
              <a:t>21-08-20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FEE19-DA2E-4ED7-AD6D-FD7C0236EF5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85924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0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0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11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81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52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21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93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63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FEE19-DA2E-4ED7-AD6D-FD7C0236EF5A}" type="slidenum">
              <a:rPr lang="es-CL" smtClean="0"/>
              <a:t>15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4899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FEE19-DA2E-4ED7-AD6D-FD7C0236EF5A}" type="slidenum">
              <a:rPr lang="es-CL" smtClean="0"/>
              <a:t>21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88486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3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9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8"/>
            <a:ext cx="10572000" cy="434975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26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2" y="447189"/>
            <a:ext cx="10571999" cy="97045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4" y="2222288"/>
            <a:ext cx="10554575" cy="363651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764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3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1" y="2951396"/>
            <a:ext cx="10561419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1" y="5281202"/>
            <a:ext cx="10561419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99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4" y="2222289"/>
            <a:ext cx="5185873" cy="363876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8" y="2222288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856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30" y="2174876"/>
            <a:ext cx="5189857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40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8" y="2174876"/>
            <a:ext cx="5194583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8" y="2751140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801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360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940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2" y="446090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2" y="446090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6" y="446090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2" y="2260741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92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30" y="727524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30" y="2344685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3" y="6041365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5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91"/>
            <a:ext cx="1062155" cy="4906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150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1" y="4800600"/>
            <a:ext cx="10561419" cy="56674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1" y="5367339"/>
            <a:ext cx="10561419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70995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7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4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1" y="4443681"/>
            <a:ext cx="5891636" cy="713242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5" y="1081459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9916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5" y="2286587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92" y="2435958"/>
            <a:ext cx="4382521" cy="200779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2" y="2286000"/>
            <a:ext cx="4880300" cy="2295526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836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190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2" y="446090"/>
            <a:ext cx="4522349" cy="5414963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3" y="586172"/>
            <a:ext cx="2494791" cy="51347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3" y="446090"/>
            <a:ext cx="6611540" cy="5414963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717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2" y="447189"/>
            <a:ext cx="10571999" cy="970451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2"/>
            <a:ext cx="10563285" cy="3674398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5" y="6041365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5" y="6041365"/>
            <a:ext cx="134370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8/21/20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3" y="5915891"/>
            <a:ext cx="1062155" cy="490600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1955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</p:sldLayoutIdLst>
  <p:hf sldNum="0" hdr="0" ftr="0" dt="0"/>
  <p:txStyles>
    <p:titleStyle>
      <a:lvl1pPr algn="l" defTabSz="457178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82" indent="-342882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80" indent="-228589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99861" indent="-228589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40" indent="-228589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599821" indent="-228589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80543" y="1519488"/>
            <a:ext cx="10572000" cy="2971051"/>
          </a:xfrm>
          <a:noFill/>
          <a:ln>
            <a:noFill/>
          </a:ln>
        </p:spPr>
        <p:txBody>
          <a:bodyPr/>
          <a:lstStyle/>
          <a:p>
            <a:r>
              <a:rPr lang="es-CL" dirty="0"/>
              <a:t>Suicidio en SU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69769" y="5308986"/>
            <a:ext cx="10993547" cy="590321"/>
          </a:xfrm>
        </p:spPr>
        <p:txBody>
          <a:bodyPr>
            <a:noAutofit/>
          </a:bodyPr>
          <a:lstStyle/>
          <a:p>
            <a:r>
              <a:rPr lang="es-CL" sz="2000" dirty="0"/>
              <a:t>Max Ceballos</a:t>
            </a:r>
          </a:p>
          <a:p>
            <a:r>
              <a:rPr lang="es-CL" sz="2000" dirty="0"/>
              <a:t>Medicina de urgencia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8936" t="9184" r="10017" b="7569"/>
          <a:stretch/>
        </p:blipFill>
        <p:spPr>
          <a:xfrm>
            <a:off x="1017432" y="730167"/>
            <a:ext cx="1738648" cy="1767951"/>
          </a:xfrm>
          <a:prstGeom prst="ellipse">
            <a:avLst/>
          </a:prstGeom>
        </p:spPr>
      </p:pic>
      <p:pic>
        <p:nvPicPr>
          <p:cNvPr id="5" name="Picture 2" descr="http://www.dii.uchile.cl/mbe/wp-content/uploads/2013/03/logo-uchil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747" y="387059"/>
            <a:ext cx="2454167" cy="245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612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AD DOG: BOJACK HORSEMAN: notebook, perfect for school, perfect ...">
            <a:extLst>
              <a:ext uri="{FF2B5EF4-FFF2-40B4-BE49-F238E27FC236}">
                <a16:creationId xmlns:a16="http://schemas.microsoft.com/office/drawing/2014/main" id="{517EA14C-8BA9-C544-A85D-061DDA75D4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" b="26462"/>
          <a:stretch/>
        </p:blipFill>
        <p:spPr bwMode="auto">
          <a:xfrm>
            <a:off x="3488934" y="481909"/>
            <a:ext cx="5214131" cy="589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083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9C37A-5DB0-FA4D-BC85-4F6A3ADE0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Contexto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D52264-D246-6F45-ADEE-1DB4DD7EA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/>
              <a:t>1 millón de muertes al año por suicidios a nivel global</a:t>
            </a:r>
          </a:p>
          <a:p>
            <a:pPr lvl="1"/>
            <a:r>
              <a:rPr lang="es-ES_tradnl" sz="1800" dirty="0"/>
              <a:t>1 suicidio cada 40 segundos</a:t>
            </a:r>
          </a:p>
          <a:p>
            <a:r>
              <a:rPr lang="es-ES_tradnl" dirty="0"/>
              <a:t>2da causa de muerte entre 10-24 años</a:t>
            </a:r>
          </a:p>
          <a:p>
            <a:r>
              <a:rPr lang="es-ES_tradnl" dirty="0"/>
              <a:t>Relación intento/suicidio 20/1</a:t>
            </a:r>
          </a:p>
          <a:p>
            <a:r>
              <a:rPr lang="es-ES_tradnl" dirty="0"/>
              <a:t>10% de quienes lo intentan logran suicidarse</a:t>
            </a:r>
          </a:p>
          <a:p>
            <a:pPr lvl="1"/>
            <a:r>
              <a:rPr lang="es-ES_tradnl" sz="1800" dirty="0"/>
              <a:t>20% en los siguientes 12 meses</a:t>
            </a:r>
          </a:p>
        </p:txBody>
      </p:sp>
    </p:spTree>
    <p:extLst>
      <p:ext uri="{BB962C8B-B14F-4D97-AF65-F5344CB8AC3E}">
        <p14:creationId xmlns:p14="http://schemas.microsoft.com/office/powerpoint/2010/main" val="2914711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EE533-561C-A244-A88E-3A02E2C23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Contexto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698A3D-5678-ED4B-992E-75F550779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/>
              <a:t>83% había sido evaluado por un medico los últimos 12 meses</a:t>
            </a:r>
          </a:p>
          <a:p>
            <a:pPr lvl="1"/>
            <a:r>
              <a:rPr lang="es-ES_tradnl" sz="1800" dirty="0"/>
              <a:t>66% el ultimo mes</a:t>
            </a:r>
          </a:p>
          <a:p>
            <a:r>
              <a:rPr lang="es-ES_tradnl" dirty="0"/>
              <a:t>80% de los fallecidos habían dado una señal previa del intento</a:t>
            </a:r>
          </a:p>
          <a:p>
            <a:r>
              <a:rPr lang="es-ES_tradnl" dirty="0"/>
              <a:t>&gt; muertes por suicidio vs homicidio</a:t>
            </a:r>
          </a:p>
        </p:txBody>
      </p:sp>
    </p:spTree>
    <p:extLst>
      <p:ext uri="{BB962C8B-B14F-4D97-AF65-F5344CB8AC3E}">
        <p14:creationId xmlns:p14="http://schemas.microsoft.com/office/powerpoint/2010/main" val="2546789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D541C4B-3EE7-F74A-8694-D8BE85941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5374" y="450739"/>
            <a:ext cx="4176713" cy="53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n 5" descr="Una captura de pantalla de un celular con texto e imagen&#10;&#10;Descripción generada automáticamente">
            <a:extLst>
              <a:ext uri="{FF2B5EF4-FFF2-40B4-BE49-F238E27FC236}">
                <a16:creationId xmlns:a16="http://schemas.microsoft.com/office/drawing/2014/main" id="{2FEA6392-3286-A248-8001-FC698523B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146" y="1656539"/>
            <a:ext cx="6794500" cy="37465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9D7CB9D-570C-A14D-A82B-D5624D708057}"/>
              </a:ext>
            </a:extLst>
          </p:cNvPr>
          <p:cNvSpPr txBox="1"/>
          <p:nvPr/>
        </p:nvSpPr>
        <p:spPr>
          <a:xfrm>
            <a:off x="720246" y="6037929"/>
            <a:ext cx="3946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Tasa por 100.000 </a:t>
            </a:r>
            <a:r>
              <a:rPr lang="es-ES_tradnl" dirty="0" err="1"/>
              <a:t>hab</a:t>
            </a:r>
            <a:r>
              <a:rPr lang="es-ES_tradnl" dirty="0"/>
              <a:t> , 2009</a:t>
            </a:r>
          </a:p>
        </p:txBody>
      </p:sp>
    </p:spTree>
    <p:extLst>
      <p:ext uri="{BB962C8B-B14F-4D97-AF65-F5344CB8AC3E}">
        <p14:creationId xmlns:p14="http://schemas.microsoft.com/office/powerpoint/2010/main" val="1614158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pa transparente del sistema de red global. - Descargar Vectores ...">
            <a:extLst>
              <a:ext uri="{FF2B5EF4-FFF2-40B4-BE49-F238E27FC236}">
                <a16:creationId xmlns:a16="http://schemas.microsoft.com/office/drawing/2014/main" id="{56FA99A0-BBBE-9046-BF7E-B23EEEA4A7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3870" b="8343"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6">
            <a:extLst>
              <a:ext uri="{FF2B5EF4-FFF2-40B4-BE49-F238E27FC236}">
                <a16:creationId xmlns:a16="http://schemas.microsoft.com/office/drawing/2014/main" id="{71EF51DA-176E-42D7-B891-7F1A205B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06897" y="336390"/>
            <a:ext cx="6332416" cy="5838454"/>
          </a:xfrm>
          <a:custGeom>
            <a:avLst/>
            <a:gdLst/>
            <a:ahLst/>
            <a:cxnLst/>
            <a:rect l="l" t="t" r="r" b="b"/>
            <a:pathLst>
              <a:path w="6332416" h="5838454">
                <a:moveTo>
                  <a:pt x="63624" y="0"/>
                </a:moveTo>
                <a:lnTo>
                  <a:pt x="82337" y="0"/>
                </a:lnTo>
                <a:lnTo>
                  <a:pt x="6250080" y="0"/>
                </a:lnTo>
                <a:lnTo>
                  <a:pt x="6268793" y="0"/>
                </a:lnTo>
                <a:lnTo>
                  <a:pt x="6283763" y="5614"/>
                </a:lnTo>
                <a:lnTo>
                  <a:pt x="6294991" y="11228"/>
                </a:lnTo>
                <a:lnTo>
                  <a:pt x="6309961" y="16842"/>
                </a:lnTo>
                <a:lnTo>
                  <a:pt x="6317446" y="28069"/>
                </a:lnTo>
                <a:lnTo>
                  <a:pt x="6324931" y="36490"/>
                </a:lnTo>
                <a:lnTo>
                  <a:pt x="6332416" y="47718"/>
                </a:lnTo>
                <a:lnTo>
                  <a:pt x="6332416" y="61752"/>
                </a:lnTo>
                <a:lnTo>
                  <a:pt x="6332416" y="2646984"/>
                </a:lnTo>
                <a:lnTo>
                  <a:pt x="6332416" y="2661018"/>
                </a:lnTo>
                <a:lnTo>
                  <a:pt x="6332416" y="2913585"/>
                </a:lnTo>
                <a:lnTo>
                  <a:pt x="6332416" y="2927620"/>
                </a:lnTo>
                <a:lnTo>
                  <a:pt x="6332416" y="5512851"/>
                </a:lnTo>
                <a:lnTo>
                  <a:pt x="6332416" y="5526886"/>
                </a:lnTo>
                <a:lnTo>
                  <a:pt x="6324931" y="5538114"/>
                </a:lnTo>
                <a:lnTo>
                  <a:pt x="6317446" y="5546534"/>
                </a:lnTo>
                <a:lnTo>
                  <a:pt x="6309961" y="5557762"/>
                </a:lnTo>
                <a:lnTo>
                  <a:pt x="6294991" y="5563376"/>
                </a:lnTo>
                <a:lnTo>
                  <a:pt x="6283763" y="5568990"/>
                </a:lnTo>
                <a:lnTo>
                  <a:pt x="6268793" y="5574604"/>
                </a:lnTo>
                <a:lnTo>
                  <a:pt x="6250080" y="5574604"/>
                </a:lnTo>
                <a:lnTo>
                  <a:pt x="1657955" y="5574604"/>
                </a:lnTo>
                <a:lnTo>
                  <a:pt x="1328610" y="5821613"/>
                </a:lnTo>
                <a:lnTo>
                  <a:pt x="1317382" y="5827227"/>
                </a:lnTo>
                <a:lnTo>
                  <a:pt x="1302412" y="5832840"/>
                </a:lnTo>
                <a:lnTo>
                  <a:pt x="1287442" y="5838454"/>
                </a:lnTo>
                <a:lnTo>
                  <a:pt x="1272472" y="5838454"/>
                </a:lnTo>
                <a:lnTo>
                  <a:pt x="1257501" y="5838454"/>
                </a:lnTo>
                <a:lnTo>
                  <a:pt x="1242531" y="5832840"/>
                </a:lnTo>
                <a:lnTo>
                  <a:pt x="1227561" y="5827227"/>
                </a:lnTo>
                <a:lnTo>
                  <a:pt x="1216333" y="5821613"/>
                </a:lnTo>
                <a:lnTo>
                  <a:pt x="886988" y="5574604"/>
                </a:lnTo>
                <a:lnTo>
                  <a:pt x="82337" y="5574604"/>
                </a:lnTo>
                <a:lnTo>
                  <a:pt x="63624" y="5574604"/>
                </a:lnTo>
                <a:lnTo>
                  <a:pt x="48654" y="5568990"/>
                </a:lnTo>
                <a:lnTo>
                  <a:pt x="37426" y="5563376"/>
                </a:lnTo>
                <a:lnTo>
                  <a:pt x="22456" y="5557762"/>
                </a:lnTo>
                <a:lnTo>
                  <a:pt x="14971" y="5546534"/>
                </a:lnTo>
                <a:lnTo>
                  <a:pt x="7485" y="5538114"/>
                </a:lnTo>
                <a:lnTo>
                  <a:pt x="0" y="5526886"/>
                </a:lnTo>
                <a:lnTo>
                  <a:pt x="0" y="5512851"/>
                </a:lnTo>
                <a:lnTo>
                  <a:pt x="0" y="2927620"/>
                </a:lnTo>
                <a:lnTo>
                  <a:pt x="0" y="2913585"/>
                </a:lnTo>
                <a:lnTo>
                  <a:pt x="0" y="2661018"/>
                </a:lnTo>
                <a:lnTo>
                  <a:pt x="0" y="2646984"/>
                </a:lnTo>
                <a:lnTo>
                  <a:pt x="0" y="61752"/>
                </a:lnTo>
                <a:lnTo>
                  <a:pt x="0" y="47718"/>
                </a:lnTo>
                <a:lnTo>
                  <a:pt x="7485" y="36490"/>
                </a:lnTo>
                <a:lnTo>
                  <a:pt x="14971" y="28069"/>
                </a:lnTo>
                <a:lnTo>
                  <a:pt x="22456" y="16842"/>
                </a:lnTo>
                <a:lnTo>
                  <a:pt x="37426" y="11228"/>
                </a:lnTo>
                <a:lnTo>
                  <a:pt x="48654" y="5614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2A1AB82-D089-064B-9266-114A28563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468" y="651932"/>
            <a:ext cx="5706532" cy="1354667"/>
          </a:xfrm>
        </p:spPr>
        <p:txBody>
          <a:bodyPr>
            <a:normAutofit/>
          </a:bodyPr>
          <a:lstStyle/>
          <a:p>
            <a:r>
              <a:rPr lang="es-ES_tradnl" dirty="0"/>
              <a:t>Causas de muerte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DABC63-9979-3341-A5B0-D4C42AD83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467" y="2116667"/>
            <a:ext cx="5706533" cy="3496733"/>
          </a:xfrm>
        </p:spPr>
        <p:txBody>
          <a:bodyPr>
            <a:normAutofit/>
          </a:bodyPr>
          <a:lstStyle/>
          <a:p>
            <a:pPr>
              <a:buClr>
                <a:srgbClr val="FFFFFF"/>
              </a:buClr>
            </a:pPr>
            <a:r>
              <a:rPr lang="es-ES_tradnl" dirty="0">
                <a:solidFill>
                  <a:srgbClr val="FFFFFF"/>
                </a:solidFill>
              </a:rPr>
              <a:t>Ahorcamiento 81%</a:t>
            </a:r>
          </a:p>
          <a:p>
            <a:pPr>
              <a:buClr>
                <a:srgbClr val="FFFFFF"/>
              </a:buClr>
            </a:pPr>
            <a:r>
              <a:rPr lang="es-ES_tradnl" dirty="0">
                <a:solidFill>
                  <a:srgbClr val="FFFFFF"/>
                </a:solidFill>
              </a:rPr>
              <a:t>Armas de fuego 8%</a:t>
            </a:r>
          </a:p>
          <a:p>
            <a:pPr>
              <a:buClr>
                <a:srgbClr val="FFFFFF"/>
              </a:buClr>
            </a:pPr>
            <a:r>
              <a:rPr lang="es-ES_tradnl" dirty="0">
                <a:solidFill>
                  <a:srgbClr val="FFFFFF"/>
                </a:solidFill>
              </a:rPr>
              <a:t>Intoxicación 4%</a:t>
            </a:r>
          </a:p>
        </p:txBody>
      </p:sp>
    </p:spTree>
    <p:extLst>
      <p:ext uri="{BB962C8B-B14F-4D97-AF65-F5344CB8AC3E}">
        <p14:creationId xmlns:p14="http://schemas.microsoft.com/office/powerpoint/2010/main" val="300117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74CB8B5E-44CF-DA47-8C18-FB7950B03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266700"/>
            <a:ext cx="103886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391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de un celular con letras&#10;&#10;Descripción generada automáticamente">
            <a:extLst>
              <a:ext uri="{FF2B5EF4-FFF2-40B4-BE49-F238E27FC236}">
                <a16:creationId xmlns:a16="http://schemas.microsoft.com/office/drawing/2014/main" id="{FF56C1D9-84E1-EE45-86CA-FF57E4DFC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139457"/>
            <a:ext cx="10642600" cy="652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43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2ADEB3AE-D88C-9A4C-94C9-EF0AB875D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202" y="0"/>
            <a:ext cx="110175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39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75D15-CF17-4901-A858-1470ED65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83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BDF323B8-8C06-4F56-BB4B-B8857128A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742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0587AF83-212A-7A45-82FD-EF61BBDFC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205" y="786900"/>
            <a:ext cx="9071590" cy="528420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038DAC7-6F3A-754E-9F3F-704ABD03D1F6}"/>
              </a:ext>
            </a:extLst>
          </p:cNvPr>
          <p:cNvSpPr/>
          <p:nvPr/>
        </p:nvSpPr>
        <p:spPr>
          <a:xfrm>
            <a:off x="2602701" y="5712071"/>
            <a:ext cx="659757" cy="3416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361C41A-7241-CC41-9E87-A6F1AA461064}"/>
              </a:ext>
            </a:extLst>
          </p:cNvPr>
          <p:cNvSpPr/>
          <p:nvPr/>
        </p:nvSpPr>
        <p:spPr>
          <a:xfrm>
            <a:off x="7594387" y="5729467"/>
            <a:ext cx="659757" cy="3416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67729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75D15-CF17-4901-A858-1470ED65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39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F323B8-8C06-4F56-BB4B-B8857128A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65BC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E5203C32-3FFB-7841-9C33-CA9FD9D04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716" y="786900"/>
            <a:ext cx="9352568" cy="528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47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AF1D3A-E4FB-E94C-8271-D2FA9C0A6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Factores de riesgo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7964C9-CD7C-D149-AC55-F333BD402B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65760" indent="-283464">
              <a:spcAft>
                <a:spcPts val="0"/>
              </a:spcAft>
              <a:buFont typeface="Wingdings 2"/>
              <a:buChar char=""/>
              <a:defRPr/>
            </a:pPr>
            <a:r>
              <a:rPr lang="es-MX" dirty="0">
                <a:cs typeface="Calibri" panose="020F0502020204030204" pitchFamily="34" charset="0"/>
              </a:rPr>
              <a:t>Sexo ♂</a:t>
            </a:r>
          </a:p>
          <a:p>
            <a:pPr marL="365760" indent="-283464">
              <a:spcAft>
                <a:spcPts val="0"/>
              </a:spcAft>
              <a:buFont typeface="Wingdings 2"/>
              <a:buChar char=""/>
              <a:defRPr/>
            </a:pPr>
            <a:r>
              <a:rPr lang="es-MX" dirty="0">
                <a:cs typeface="Calibri" panose="020F0502020204030204" pitchFamily="34" charset="0"/>
              </a:rPr>
              <a:t>Edad (15-34 y &gt;65)</a:t>
            </a:r>
          </a:p>
          <a:p>
            <a:pPr marL="365760" indent="-283464">
              <a:spcAft>
                <a:spcPts val="0"/>
              </a:spcAft>
              <a:buFont typeface="Wingdings 2"/>
              <a:buChar char=""/>
              <a:defRPr/>
            </a:pPr>
            <a:r>
              <a:rPr lang="es-MX" dirty="0">
                <a:cs typeface="Calibri" panose="020F0502020204030204" pitchFamily="34" charset="0"/>
              </a:rPr>
              <a:t>Sin hijos</a:t>
            </a:r>
          </a:p>
          <a:p>
            <a:pPr marL="365760" indent="-283464">
              <a:spcAft>
                <a:spcPts val="0"/>
              </a:spcAft>
              <a:buFont typeface="Wingdings 2"/>
              <a:buChar char=""/>
              <a:defRPr/>
            </a:pPr>
            <a:r>
              <a:rPr lang="es-MX" dirty="0">
                <a:cs typeface="Calibri" panose="020F0502020204030204" pitchFamily="34" charset="0"/>
              </a:rPr>
              <a:t>Divorciado/enviudado</a:t>
            </a:r>
          </a:p>
          <a:p>
            <a:pPr marL="365760" indent="-283464">
              <a:spcAft>
                <a:spcPts val="0"/>
              </a:spcAft>
              <a:buFont typeface="Wingdings 2"/>
              <a:buChar char=""/>
              <a:defRPr/>
            </a:pPr>
            <a:r>
              <a:rPr lang="es-MX" dirty="0">
                <a:cs typeface="Calibri" panose="020F0502020204030204" pitchFamily="34" charset="0"/>
              </a:rPr>
              <a:t>Desempleo</a:t>
            </a:r>
          </a:p>
          <a:p>
            <a:pPr marL="365760" indent="-283464">
              <a:spcAft>
                <a:spcPts val="0"/>
              </a:spcAft>
              <a:buFont typeface="Wingdings 2"/>
              <a:buChar char=""/>
              <a:defRPr/>
            </a:pPr>
            <a:r>
              <a:rPr lang="es-MX" dirty="0">
                <a:cs typeface="Calibri" panose="020F0502020204030204" pitchFamily="34" charset="0"/>
              </a:rPr>
              <a:t>Acceso a metodo</a:t>
            </a:r>
          </a:p>
          <a:p>
            <a:pPr marL="365760" indent="-283464">
              <a:spcAft>
                <a:spcPts val="0"/>
              </a:spcAft>
              <a:buFont typeface="Wingdings 2"/>
              <a:buChar char=""/>
              <a:defRPr/>
            </a:pPr>
            <a:r>
              <a:rPr lang="es-MX" dirty="0">
                <a:cs typeface="Calibri" panose="020F0502020204030204" pitchFamily="34" charset="0"/>
              </a:rPr>
              <a:t>Exposición a suicidio</a:t>
            </a:r>
            <a:endParaRPr lang="es-CL" dirty="0">
              <a:cs typeface="Calibri" panose="020F0502020204030204" pitchFamily="34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54205C-81DA-9442-9873-5564148329D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>
                <a:cs typeface="Calibri" panose="020F0502020204030204" pitchFamily="34" charset="0"/>
              </a:rPr>
              <a:t>Enfermedad mental</a:t>
            </a:r>
          </a:p>
          <a:p>
            <a:pPr lvl="1"/>
            <a:r>
              <a:rPr lang="es-ES_tradnl" dirty="0"/>
              <a:t>Depresión</a:t>
            </a:r>
          </a:p>
          <a:p>
            <a:pPr lvl="1"/>
            <a:r>
              <a:rPr lang="es-ES_tradnl" dirty="0"/>
              <a:t>Esquizofrenia</a:t>
            </a:r>
          </a:p>
          <a:p>
            <a:pPr lvl="1"/>
            <a:r>
              <a:rPr lang="es-ES_tradnl" dirty="0"/>
              <a:t>Trastorno personalidad Clúster B</a:t>
            </a:r>
          </a:p>
          <a:p>
            <a:pPr lvl="1"/>
            <a:r>
              <a:rPr lang="es-ES_tradnl" dirty="0"/>
              <a:t>Abuso sustancias</a:t>
            </a:r>
          </a:p>
        </p:txBody>
      </p:sp>
    </p:spTree>
    <p:extLst>
      <p:ext uri="{BB962C8B-B14F-4D97-AF65-F5344CB8AC3E}">
        <p14:creationId xmlns:p14="http://schemas.microsoft.com/office/powerpoint/2010/main" val="3161203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D73D29-83BD-CD47-BCA3-2F7A88177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Factores protectores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39901965-1FF3-2D4D-B481-3F93DED498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/>
              <a:t>Red estable (familiar, amistad, pareja)</a:t>
            </a:r>
          </a:p>
          <a:p>
            <a:r>
              <a:rPr lang="es-ES_tradnl" dirty="0"/>
              <a:t>Competencia social</a:t>
            </a:r>
          </a:p>
          <a:p>
            <a:r>
              <a:rPr lang="es-ES_tradnl" dirty="0"/>
              <a:t>Fortaleza espiritual o religiosa</a:t>
            </a:r>
          </a:p>
          <a:p>
            <a:r>
              <a:rPr lang="es-ES_tradnl" dirty="0"/>
              <a:t>Identidad cultural</a:t>
            </a:r>
          </a:p>
          <a:p>
            <a:r>
              <a:rPr lang="es-ES_tradnl" dirty="0"/>
              <a:t>Embarazo</a:t>
            </a:r>
          </a:p>
          <a:p>
            <a:r>
              <a:rPr lang="es-ES_tradnl" dirty="0"/>
              <a:t>Escolaridad completa</a:t>
            </a:r>
          </a:p>
        </p:txBody>
      </p:sp>
      <p:pic>
        <p:nvPicPr>
          <p:cNvPr id="2050" name="Picture 2" descr="La Magic Ball 8 de Mattel tendrá su propia película de terror con ...">
            <a:extLst>
              <a:ext uri="{FF2B5EF4-FFF2-40B4-BE49-F238E27FC236}">
                <a16:creationId xmlns:a16="http://schemas.microsoft.com/office/drawing/2014/main" id="{D133FA86-40DC-2F4C-8ECE-4667DAEAE34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2580878"/>
            <a:ext cx="5194300" cy="2921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420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80B85-1A27-3E48-A785-8D4898CD4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Definiciones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714229-54BF-3B49-B013-93A6704EA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Pensamientos de muerte</a:t>
            </a:r>
          </a:p>
          <a:p>
            <a:r>
              <a:rPr lang="es-ES_tradnl" dirty="0"/>
              <a:t>Ideación suicida </a:t>
            </a:r>
            <a:r>
              <a:rPr lang="es-ES_tradnl" dirty="0">
                <a:sym typeface="Wingdings" pitchFamily="2" charset="2"/>
              </a:rPr>
              <a:t> Pensamiento sobre acabar activamente con la vida</a:t>
            </a:r>
          </a:p>
          <a:p>
            <a:pPr lvl="1"/>
            <a:r>
              <a:rPr lang="es-ES_tradnl" dirty="0">
                <a:sym typeface="Wingdings" pitchFamily="2" charset="2"/>
              </a:rPr>
              <a:t>Planeación suicida  planificación de método</a:t>
            </a:r>
          </a:p>
          <a:p>
            <a:r>
              <a:rPr lang="es-ES_tradnl" dirty="0">
                <a:sym typeface="Wingdings" pitchFamily="2" charset="2"/>
              </a:rPr>
              <a:t>Acto suicida</a:t>
            </a:r>
          </a:p>
          <a:p>
            <a:pPr lvl="1"/>
            <a:r>
              <a:rPr lang="es-ES_tradnl" dirty="0">
                <a:sym typeface="Wingdings" pitchFamily="2" charset="2"/>
              </a:rPr>
              <a:t>Gesto suicida  acto sin letalidad</a:t>
            </a:r>
          </a:p>
          <a:p>
            <a:pPr lvl="1"/>
            <a:r>
              <a:rPr lang="es-ES_tradnl" dirty="0">
                <a:sym typeface="Wingdings" pitchFamily="2" charset="2"/>
              </a:rPr>
              <a:t>Intento suicida  acto con letal pero  no logrado</a:t>
            </a:r>
          </a:p>
          <a:p>
            <a:pPr lvl="1"/>
            <a:r>
              <a:rPr lang="es-ES_tradnl" dirty="0">
                <a:sym typeface="Wingdings" pitchFamily="2" charset="2"/>
              </a:rPr>
              <a:t>Suicidio completado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55163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AC1112D-9E18-BC4E-B139-94BF4CAD0E16}"/>
              </a:ext>
            </a:extLst>
          </p:cNvPr>
          <p:cNvSpPr txBox="1"/>
          <p:nvPr/>
        </p:nvSpPr>
        <p:spPr>
          <a:xfrm>
            <a:off x="694480" y="983848"/>
            <a:ext cx="27084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dirty="0"/>
              <a:t>Evento vital estresante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5E678BC-761B-3141-B9CB-8CD4E97E0E50}"/>
              </a:ext>
            </a:extLst>
          </p:cNvPr>
          <p:cNvSpPr txBox="1"/>
          <p:nvPr/>
        </p:nvSpPr>
        <p:spPr>
          <a:xfrm>
            <a:off x="694480" y="1865453"/>
            <a:ext cx="27084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dirty="0"/>
              <a:t>Trastorno depresivo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8F8D414-1009-974D-826D-53A20D1CFBBB}"/>
              </a:ext>
            </a:extLst>
          </p:cNvPr>
          <p:cNvSpPr txBox="1"/>
          <p:nvPr/>
        </p:nvSpPr>
        <p:spPr>
          <a:xfrm>
            <a:off x="694480" y="2747058"/>
            <a:ext cx="27084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dirty="0"/>
              <a:t>Ideación suicida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B7D0A0-EA57-0945-BC8D-884FA538F738}"/>
              </a:ext>
            </a:extLst>
          </p:cNvPr>
          <p:cNvSpPr txBox="1"/>
          <p:nvPr/>
        </p:nvSpPr>
        <p:spPr>
          <a:xfrm>
            <a:off x="2048718" y="3701440"/>
            <a:ext cx="27084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dirty="0"/>
              <a:t>Impulsividad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48E966D-428B-2E41-B554-67750FBA90CC}"/>
              </a:ext>
            </a:extLst>
          </p:cNvPr>
          <p:cNvSpPr txBox="1"/>
          <p:nvPr/>
        </p:nvSpPr>
        <p:spPr>
          <a:xfrm>
            <a:off x="2048718" y="4318226"/>
            <a:ext cx="27084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dirty="0"/>
              <a:t>Desesperanza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6A68FCB-2509-1347-A2C3-E7BF2B8F242D}"/>
              </a:ext>
            </a:extLst>
          </p:cNvPr>
          <p:cNvSpPr txBox="1"/>
          <p:nvPr/>
        </p:nvSpPr>
        <p:spPr>
          <a:xfrm>
            <a:off x="2048718" y="4981651"/>
            <a:ext cx="27084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dirty="0"/>
              <a:t>Acceso a mecanismo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83E822A-C146-4642-80E1-7104EE389D0E}"/>
              </a:ext>
            </a:extLst>
          </p:cNvPr>
          <p:cNvSpPr txBox="1"/>
          <p:nvPr/>
        </p:nvSpPr>
        <p:spPr>
          <a:xfrm>
            <a:off x="694480" y="5874152"/>
            <a:ext cx="27084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dirty="0"/>
              <a:t>Acto suicida</a:t>
            </a:r>
          </a:p>
        </p:txBody>
      </p:sp>
      <p:sp>
        <p:nvSpPr>
          <p:cNvPr id="9" name="Flecha abajo 8">
            <a:extLst>
              <a:ext uri="{FF2B5EF4-FFF2-40B4-BE49-F238E27FC236}">
                <a16:creationId xmlns:a16="http://schemas.microsoft.com/office/drawing/2014/main" id="{367C8AA8-B216-AC45-BF4F-576ED897B2E7}"/>
              </a:ext>
            </a:extLst>
          </p:cNvPr>
          <p:cNvSpPr/>
          <p:nvPr/>
        </p:nvSpPr>
        <p:spPr>
          <a:xfrm>
            <a:off x="1753297" y="1386383"/>
            <a:ext cx="295421" cy="4079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Flecha abajo 9">
            <a:extLst>
              <a:ext uri="{FF2B5EF4-FFF2-40B4-BE49-F238E27FC236}">
                <a16:creationId xmlns:a16="http://schemas.microsoft.com/office/drawing/2014/main" id="{93AF56CA-55AB-BF43-8B9C-58138289ECA6}"/>
              </a:ext>
            </a:extLst>
          </p:cNvPr>
          <p:cNvSpPr/>
          <p:nvPr/>
        </p:nvSpPr>
        <p:spPr>
          <a:xfrm>
            <a:off x="1753297" y="2278257"/>
            <a:ext cx="295421" cy="4079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Flecha abajo 10">
            <a:extLst>
              <a:ext uri="{FF2B5EF4-FFF2-40B4-BE49-F238E27FC236}">
                <a16:creationId xmlns:a16="http://schemas.microsoft.com/office/drawing/2014/main" id="{BF8D2F66-0B84-CD45-917A-A7C5CA8D66B0}"/>
              </a:ext>
            </a:extLst>
          </p:cNvPr>
          <p:cNvSpPr/>
          <p:nvPr/>
        </p:nvSpPr>
        <p:spPr>
          <a:xfrm>
            <a:off x="1727385" y="3187497"/>
            <a:ext cx="295421" cy="26866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Cerrar llave 11">
            <a:extLst>
              <a:ext uri="{FF2B5EF4-FFF2-40B4-BE49-F238E27FC236}">
                <a16:creationId xmlns:a16="http://schemas.microsoft.com/office/drawing/2014/main" id="{358D6378-2BA7-074F-A5DE-F11A1BE4970D}"/>
              </a:ext>
            </a:extLst>
          </p:cNvPr>
          <p:cNvSpPr/>
          <p:nvPr/>
        </p:nvSpPr>
        <p:spPr>
          <a:xfrm>
            <a:off x="3669175" y="1064871"/>
            <a:ext cx="520860" cy="9852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BB463BE-A9AA-A449-A941-7C7A76C6F3A0}"/>
              </a:ext>
            </a:extLst>
          </p:cNvPr>
          <p:cNvSpPr txBox="1"/>
          <p:nvPr/>
        </p:nvSpPr>
        <p:spPr>
          <a:xfrm>
            <a:off x="4340506" y="1267198"/>
            <a:ext cx="2523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Apoyo psicológico</a:t>
            </a:r>
          </a:p>
          <a:p>
            <a:r>
              <a:rPr lang="es-ES_tradnl" dirty="0"/>
              <a:t>Farmacoterapia  </a:t>
            </a:r>
          </a:p>
        </p:txBody>
      </p:sp>
      <p:sp>
        <p:nvSpPr>
          <p:cNvPr id="14" name="Cerrar llave 13">
            <a:extLst>
              <a:ext uri="{FF2B5EF4-FFF2-40B4-BE49-F238E27FC236}">
                <a16:creationId xmlns:a16="http://schemas.microsoft.com/office/drawing/2014/main" id="{98FE42A5-8AA9-3C40-87A2-F3F37BD8C27A}"/>
              </a:ext>
            </a:extLst>
          </p:cNvPr>
          <p:cNvSpPr/>
          <p:nvPr/>
        </p:nvSpPr>
        <p:spPr>
          <a:xfrm>
            <a:off x="3669174" y="2431648"/>
            <a:ext cx="520860" cy="9852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B451D68-BAD8-3C4E-8B67-D0255714EAC5}"/>
              </a:ext>
            </a:extLst>
          </p:cNvPr>
          <p:cNvSpPr txBox="1"/>
          <p:nvPr/>
        </p:nvSpPr>
        <p:spPr>
          <a:xfrm>
            <a:off x="4340505" y="2739606"/>
            <a:ext cx="252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Screening</a:t>
            </a:r>
          </a:p>
        </p:txBody>
      </p:sp>
      <p:sp>
        <p:nvSpPr>
          <p:cNvPr id="16" name="Cerrar llave 15">
            <a:extLst>
              <a:ext uri="{FF2B5EF4-FFF2-40B4-BE49-F238E27FC236}">
                <a16:creationId xmlns:a16="http://schemas.microsoft.com/office/drawing/2014/main" id="{42858EA7-96AB-9E43-ACA3-AB8087317F04}"/>
              </a:ext>
            </a:extLst>
          </p:cNvPr>
          <p:cNvSpPr/>
          <p:nvPr/>
        </p:nvSpPr>
        <p:spPr>
          <a:xfrm>
            <a:off x="4921170" y="3702310"/>
            <a:ext cx="520860" cy="9852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E92A943-3A2B-5640-A04A-57480A7FF7EC}"/>
              </a:ext>
            </a:extLst>
          </p:cNvPr>
          <p:cNvSpPr txBox="1"/>
          <p:nvPr/>
        </p:nvSpPr>
        <p:spPr>
          <a:xfrm>
            <a:off x="5442030" y="4010268"/>
            <a:ext cx="252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Farmacoterapia</a:t>
            </a:r>
          </a:p>
        </p:txBody>
      </p:sp>
      <p:sp>
        <p:nvSpPr>
          <p:cNvPr id="18" name="Cerrar llave 17">
            <a:extLst>
              <a:ext uri="{FF2B5EF4-FFF2-40B4-BE49-F238E27FC236}">
                <a16:creationId xmlns:a16="http://schemas.microsoft.com/office/drawing/2014/main" id="{33483A65-E991-5B49-AD45-5ADFA737B3CF}"/>
              </a:ext>
            </a:extLst>
          </p:cNvPr>
          <p:cNvSpPr/>
          <p:nvPr/>
        </p:nvSpPr>
        <p:spPr>
          <a:xfrm>
            <a:off x="4921170" y="4858359"/>
            <a:ext cx="520860" cy="9852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5533A7F-B3F4-9F4D-877F-291FCA2378AD}"/>
              </a:ext>
            </a:extLst>
          </p:cNvPr>
          <p:cNvSpPr txBox="1"/>
          <p:nvPr/>
        </p:nvSpPr>
        <p:spPr>
          <a:xfrm>
            <a:off x="5442029" y="5027817"/>
            <a:ext cx="2523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Hospitalización</a:t>
            </a:r>
          </a:p>
          <a:p>
            <a:r>
              <a:rPr lang="es-ES_tradnl" dirty="0"/>
              <a:t>Vigilancia</a:t>
            </a:r>
          </a:p>
        </p:txBody>
      </p:sp>
    </p:spTree>
    <p:extLst>
      <p:ext uri="{BB962C8B-B14F-4D97-AF65-F5344CB8AC3E}">
        <p14:creationId xmlns:p14="http://schemas.microsoft.com/office/powerpoint/2010/main" val="4279217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B98EAD9-E8B1-904B-A5E2-BA077FD3CE07}"/>
              </a:ext>
            </a:extLst>
          </p:cNvPr>
          <p:cNvSpPr txBox="1"/>
          <p:nvPr/>
        </p:nvSpPr>
        <p:spPr>
          <a:xfrm>
            <a:off x="694480" y="983848"/>
            <a:ext cx="27084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dirty="0"/>
              <a:t>Evento vital estresante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C207FA-CBD9-5A4B-B6E4-2301F10660FF}"/>
              </a:ext>
            </a:extLst>
          </p:cNvPr>
          <p:cNvSpPr txBox="1">
            <a:spLocks/>
          </p:cNvSpPr>
          <p:nvPr/>
        </p:nvSpPr>
        <p:spPr>
          <a:xfrm>
            <a:off x="818714" y="1712686"/>
            <a:ext cx="6003000" cy="4148367"/>
          </a:xfrm>
          <a:prstGeom prst="rect">
            <a:avLst/>
          </a:prstGeom>
        </p:spPr>
        <p:txBody>
          <a:bodyPr>
            <a:normAutofit/>
          </a:bodyPr>
          <a:lstStyle>
            <a:lvl1pPr marL="342882" indent="-342882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13" indent="-28573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988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9982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/>
              <a:t>Todo intento viene de una Evento estresante</a:t>
            </a:r>
          </a:p>
          <a:p>
            <a:r>
              <a:rPr lang="es-ES_tradnl" dirty="0"/>
              <a:t>Causas importantes por conflicto interpersonal</a:t>
            </a:r>
          </a:p>
          <a:p>
            <a:pPr lvl="1"/>
            <a:r>
              <a:rPr lang="es-ES_tradnl" sz="1800" dirty="0"/>
              <a:t>Rupturas amorosas</a:t>
            </a:r>
          </a:p>
          <a:p>
            <a:pPr lvl="1"/>
            <a:endParaRPr lang="es-ES_tradnl" sz="1800" dirty="0"/>
          </a:p>
          <a:p>
            <a:r>
              <a:rPr lang="es-ES_tradnl" dirty="0"/>
              <a:t>Adolecentes</a:t>
            </a:r>
          </a:p>
          <a:p>
            <a:pPr lvl="1"/>
            <a:r>
              <a:rPr lang="es-ES_tradnl" sz="1800" dirty="0"/>
              <a:t>Abuso sexual, disfunción familiar, VIF</a:t>
            </a:r>
          </a:p>
          <a:p>
            <a:r>
              <a:rPr lang="es-ES_tradnl" dirty="0"/>
              <a:t>Adultos</a:t>
            </a:r>
          </a:p>
          <a:p>
            <a:pPr lvl="1"/>
            <a:r>
              <a:rPr lang="es-ES_tradnl" sz="1800" dirty="0"/>
              <a:t>Dificultades económicas, duelo, separación</a:t>
            </a:r>
          </a:p>
          <a:p>
            <a:r>
              <a:rPr lang="es-ES_tradnl" dirty="0"/>
              <a:t>Adulto mayor</a:t>
            </a:r>
          </a:p>
          <a:p>
            <a:pPr lvl="1"/>
            <a:r>
              <a:rPr lang="es-ES_tradnl" sz="1800" dirty="0"/>
              <a:t>Enfermedad, abandono</a:t>
            </a:r>
          </a:p>
        </p:txBody>
      </p:sp>
    </p:spTree>
    <p:extLst>
      <p:ext uri="{BB962C8B-B14F-4D97-AF65-F5344CB8AC3E}">
        <p14:creationId xmlns:p14="http://schemas.microsoft.com/office/powerpoint/2010/main" val="3746312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851AE1-49D8-4340-8E10-16C3EBFF0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Suicidio y TAB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E04D2C-BB43-CF4B-9ADD-551FA8115F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4" y="2222289"/>
            <a:ext cx="6642260" cy="3638764"/>
          </a:xfrm>
        </p:spPr>
        <p:txBody>
          <a:bodyPr/>
          <a:lstStyle/>
          <a:p>
            <a:r>
              <a:rPr lang="es-ES_tradnl" dirty="0"/>
              <a:t>Puede ocurrir en ambos ciclos</a:t>
            </a:r>
          </a:p>
          <a:p>
            <a:pPr lvl="1"/>
            <a:r>
              <a:rPr lang="es-ES_tradnl" dirty="0"/>
              <a:t>Episodios maniacos o depresivos</a:t>
            </a:r>
          </a:p>
          <a:p>
            <a:pPr lvl="1"/>
            <a:r>
              <a:rPr lang="es-ES_tradnl" dirty="0"/>
              <a:t>Generalmente sucede cuando paciente cicla</a:t>
            </a:r>
          </a:p>
          <a:p>
            <a:pPr lvl="1"/>
            <a:r>
              <a:rPr lang="es-ES_tradnl" dirty="0"/>
              <a:t>Al inicio o interrupción de tratamiento</a:t>
            </a:r>
          </a:p>
        </p:txBody>
      </p:sp>
      <p:pic>
        <p:nvPicPr>
          <p:cNvPr id="1026" name="Picture 2" descr="Brain News Trastornos bipolares y patología dual: ¿Cuál es el ...">
            <a:extLst>
              <a:ext uri="{FF2B5EF4-FFF2-40B4-BE49-F238E27FC236}">
                <a16:creationId xmlns:a16="http://schemas.microsoft.com/office/drawing/2014/main" id="{E3A3E9D6-9CA9-534F-A71D-3EF47D7FC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974" y="2856264"/>
            <a:ext cx="40386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041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537BB9-86F4-D349-AAF8-99D8B567A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Suicidio y Clúster B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2CA866-6831-CE46-AC2A-F865B66057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/>
              <a:t>TP limite </a:t>
            </a:r>
            <a:r>
              <a:rPr lang="es-ES_tradnl" dirty="0">
                <a:sym typeface="Wingdings" pitchFamily="2" charset="2"/>
              </a:rPr>
              <a:t> episodio histriónico</a:t>
            </a:r>
          </a:p>
          <a:p>
            <a:pPr lvl="1"/>
            <a:r>
              <a:rPr lang="es-ES_tradnl" dirty="0">
                <a:sym typeface="Wingdings" pitchFamily="2" charset="2"/>
              </a:rPr>
              <a:t>10% fallece por suicidio</a:t>
            </a:r>
          </a:p>
          <a:p>
            <a:pPr lvl="1"/>
            <a:r>
              <a:rPr lang="es-ES_tradnl" dirty="0">
                <a:sym typeface="Wingdings" pitchFamily="2" charset="2"/>
              </a:rPr>
              <a:t>Gatillado por episodio frustrante</a:t>
            </a:r>
          </a:p>
          <a:p>
            <a:pPr lvl="1"/>
            <a:r>
              <a:rPr lang="es-ES_tradnl" dirty="0">
                <a:sym typeface="Wingdings" pitchFamily="2" charset="2"/>
              </a:rPr>
              <a:t>Impulsivo, lábil, bruscos cambios de humor</a:t>
            </a:r>
            <a:endParaRPr lang="es-ES_tradnl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566C8B-7C31-DE4C-935F-266010DAD5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/>
              <a:t>TP narcisista</a:t>
            </a:r>
          </a:p>
          <a:p>
            <a:pPr lvl="1"/>
            <a:r>
              <a:rPr lang="es-ES_tradnl" dirty="0"/>
              <a:t>Gatillado por la “herida narcisista”</a:t>
            </a:r>
          </a:p>
          <a:p>
            <a:pPr lvl="1"/>
            <a:r>
              <a:rPr lang="es-ES_tradnl" dirty="0"/>
              <a:t>Alta mortalidad</a:t>
            </a:r>
          </a:p>
          <a:p>
            <a:pPr lvl="1"/>
            <a:r>
              <a:rPr lang="es-ES_tradnl" dirty="0"/>
              <a:t>Mal pronostico</a:t>
            </a:r>
          </a:p>
        </p:txBody>
      </p:sp>
    </p:spTree>
    <p:extLst>
      <p:ext uri="{BB962C8B-B14F-4D97-AF65-F5344CB8AC3E}">
        <p14:creationId xmlns:p14="http://schemas.microsoft.com/office/powerpoint/2010/main" val="2473631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27B549-A736-B149-B6C4-138B80E7D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El intento suicida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A78EBC-360D-B94B-B345-ED67C736DE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8098" y="2222288"/>
            <a:ext cx="6373903" cy="3638764"/>
          </a:xfrm>
        </p:spPr>
        <p:txBody>
          <a:bodyPr/>
          <a:lstStyle/>
          <a:p>
            <a:r>
              <a:rPr lang="es-ES_tradnl" dirty="0"/>
              <a:t>Se produjo en aislamiento</a:t>
            </a:r>
          </a:p>
          <a:p>
            <a:r>
              <a:rPr lang="es-ES_tradnl" dirty="0"/>
              <a:t>Fue realizado donde el rescate es improbable</a:t>
            </a:r>
          </a:p>
          <a:p>
            <a:r>
              <a:rPr lang="es-ES_tradnl" dirty="0"/>
              <a:t>Preparación detallada</a:t>
            </a:r>
          </a:p>
          <a:p>
            <a:r>
              <a:rPr lang="es-ES_tradnl" dirty="0"/>
              <a:t>Premeditado</a:t>
            </a:r>
          </a:p>
          <a:p>
            <a:r>
              <a:rPr lang="es-ES_tradnl" dirty="0"/>
              <a:t>Dejo nota suicida</a:t>
            </a:r>
          </a:p>
          <a:p>
            <a:r>
              <a:rPr lang="es-ES_tradnl" dirty="0"/>
              <a:t>Mantuvo intento en secreto</a:t>
            </a:r>
          </a:p>
          <a:p>
            <a:r>
              <a:rPr lang="es-ES_tradnl" dirty="0"/>
              <a:t>Tomo alcohol/drogas para facilitar intento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8E94E5A2-DD88-E24D-B394-AA8CDC7BDB6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dirty="0"/>
              <a:t>Es de alto riesgo cuando:</a:t>
            </a:r>
          </a:p>
        </p:txBody>
      </p:sp>
    </p:spTree>
    <p:extLst>
      <p:ext uri="{BB962C8B-B14F-4D97-AF65-F5344CB8AC3E}">
        <p14:creationId xmlns:p14="http://schemas.microsoft.com/office/powerpoint/2010/main" val="6039119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35EF2A-8162-2C4B-878E-82012E58D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SAD-PERSONS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E9FDA5-0092-7B4F-88B3-D0936379FF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_tradnl" dirty="0"/>
              <a:t>Estadísticas muy variables</a:t>
            </a:r>
          </a:p>
          <a:p>
            <a:r>
              <a:rPr lang="es-ES_tradnl" dirty="0"/>
              <a:t>1983</a:t>
            </a:r>
          </a:p>
          <a:p>
            <a:pPr lvl="1"/>
            <a:r>
              <a:rPr lang="es-ES_tradnl" dirty="0"/>
              <a:t>Corte &gt; 2</a:t>
            </a:r>
          </a:p>
          <a:p>
            <a:pPr lvl="1"/>
            <a:r>
              <a:rPr lang="es-ES_tradnl" dirty="0"/>
              <a:t>S 100% - E 70%</a:t>
            </a:r>
          </a:p>
          <a:p>
            <a:endParaRPr lang="es-ES_tradnl" dirty="0"/>
          </a:p>
          <a:p>
            <a:r>
              <a:rPr lang="es-ES_tradnl" dirty="0"/>
              <a:t>BMJ 2015</a:t>
            </a:r>
          </a:p>
          <a:p>
            <a:pPr lvl="1"/>
            <a:r>
              <a:rPr lang="es-ES_tradnl" dirty="0"/>
              <a:t>Corte &gt; 6</a:t>
            </a:r>
          </a:p>
          <a:p>
            <a:pPr lvl="1"/>
            <a:r>
              <a:rPr lang="es-ES_tradnl" dirty="0"/>
              <a:t>S 2% E 90%</a:t>
            </a:r>
          </a:p>
          <a:p>
            <a:pPr lvl="1"/>
            <a:r>
              <a:rPr lang="es-ES_tradnl" dirty="0"/>
              <a:t>No sirve para rule-</a:t>
            </a:r>
            <a:r>
              <a:rPr lang="es-ES_tradnl" dirty="0" err="1"/>
              <a:t>out</a:t>
            </a:r>
            <a:endParaRPr lang="es-ES_tradnl" dirty="0"/>
          </a:p>
          <a:p>
            <a:pPr lvl="1"/>
            <a:endParaRPr lang="es-ES_tradnl" dirty="0"/>
          </a:p>
          <a:p>
            <a:pPr marL="0" indent="0">
              <a:buNone/>
            </a:pPr>
            <a:r>
              <a:rPr lang="es-ES_tradnl" dirty="0"/>
              <a:t>Solo apoya el rule-in clínico</a:t>
            </a:r>
          </a:p>
        </p:txBody>
      </p:sp>
      <p:pic>
        <p:nvPicPr>
          <p:cNvPr id="5" name="Imagen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44AE65AD-ED90-CF43-BF41-9A280E0C0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117" y="127322"/>
            <a:ext cx="4871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56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D4605B-5CFD-CA47-BFB0-D91AD8BCD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SAD PERSONS </a:t>
            </a:r>
            <a:br>
              <a:rPr lang="es-ES_tradnl" dirty="0"/>
            </a:br>
            <a:r>
              <a:rPr lang="es-ES_tradnl" dirty="0"/>
              <a:t>modificada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047A20-4790-314F-83AB-32CFB51C3C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/>
              <a:t>Menos ambiguo</a:t>
            </a:r>
          </a:p>
          <a:p>
            <a:r>
              <a:rPr lang="es-ES_tradnl" dirty="0"/>
              <a:t>Sensibilidad 94%</a:t>
            </a:r>
          </a:p>
          <a:p>
            <a:r>
              <a:rPr lang="es-ES_tradnl" dirty="0"/>
              <a:t>Especificidad 71%</a:t>
            </a:r>
          </a:p>
          <a:p>
            <a:endParaRPr lang="es-ES_tradnl" dirty="0"/>
          </a:p>
          <a:p>
            <a:r>
              <a:rPr lang="es-ES_tradnl" dirty="0"/>
              <a:t>Cambiaron</a:t>
            </a:r>
          </a:p>
          <a:p>
            <a:pPr lvl="1"/>
            <a:r>
              <a:rPr lang="es-ES_tradnl" dirty="0"/>
              <a:t>S: de enfermedad </a:t>
            </a:r>
            <a:r>
              <a:rPr lang="es-ES_tradnl" dirty="0">
                <a:sym typeface="Wingdings" pitchFamily="2" charset="2"/>
              </a:rPr>
              <a:t> declarar intento futuro</a:t>
            </a:r>
          </a:p>
          <a:p>
            <a:pPr lvl="1"/>
            <a:r>
              <a:rPr lang="es-ES_tradnl" dirty="0">
                <a:sym typeface="Wingdings" pitchFamily="2" charset="2"/>
              </a:rPr>
              <a:t>N: sin esposa  sin soporte social</a:t>
            </a:r>
          </a:p>
          <a:p>
            <a:pPr lvl="1"/>
            <a:r>
              <a:rPr lang="es-ES_tradnl" dirty="0">
                <a:sym typeface="Wingdings" pitchFamily="2" charset="2"/>
              </a:rPr>
              <a:t>D: agregaron desesperanza</a:t>
            </a:r>
          </a:p>
          <a:p>
            <a:pPr lvl="1"/>
            <a:r>
              <a:rPr lang="es-ES_tradnl" dirty="0">
                <a:sym typeface="Wingdings" pitchFamily="2" charset="2"/>
              </a:rPr>
              <a:t>P: agregaron </a:t>
            </a:r>
            <a:r>
              <a:rPr lang="es-ES_tradnl" dirty="0" err="1">
                <a:sym typeface="Wingdings" pitchFamily="2" charset="2"/>
              </a:rPr>
              <a:t>tto</a:t>
            </a:r>
            <a:r>
              <a:rPr lang="es-ES_tradnl" dirty="0">
                <a:sym typeface="Wingdings" pitchFamily="2" charset="2"/>
              </a:rPr>
              <a:t> psiquiátrico</a:t>
            </a:r>
          </a:p>
          <a:p>
            <a:pPr lvl="1"/>
            <a:r>
              <a:rPr lang="es-ES_tradnl" dirty="0">
                <a:sym typeface="Wingdings" pitchFamily="2" charset="2"/>
              </a:rPr>
              <a:t>Algunos valen 2 </a:t>
            </a:r>
            <a:r>
              <a:rPr lang="es-ES_tradnl" dirty="0" err="1">
                <a:sym typeface="Wingdings" pitchFamily="2" charset="2"/>
              </a:rPr>
              <a:t>ptos</a:t>
            </a:r>
            <a:r>
              <a:rPr lang="es-ES_tradnl" dirty="0">
                <a:sym typeface="Wingdings" pitchFamily="2" charset="2"/>
              </a:rPr>
              <a:t> </a:t>
            </a:r>
          </a:p>
        </p:txBody>
      </p:sp>
      <p:pic>
        <p:nvPicPr>
          <p:cNvPr id="5" name="Imagen 4" descr="Captura de pantalla de un celular con letras&#10;&#10;Descripción generada automáticamente">
            <a:extLst>
              <a:ext uri="{FF2B5EF4-FFF2-40B4-BE49-F238E27FC236}">
                <a16:creationId xmlns:a16="http://schemas.microsoft.com/office/drawing/2014/main" id="{0FDC9E00-72C6-5F4F-B7C3-DA7305D2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1920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31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4566AD-393C-9546-92DE-726D84175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Comparar Escalas de riesgo</a:t>
            </a:r>
          </a:p>
        </p:txBody>
      </p:sp>
      <p:pic>
        <p:nvPicPr>
          <p:cNvPr id="10" name="Marcador de contenido 6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4D41DD48-D79C-6F42-916F-56BFF6D5411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10002" y="2573360"/>
            <a:ext cx="10472363" cy="2637256"/>
          </a:xfrm>
        </p:spPr>
      </p:pic>
    </p:spTree>
    <p:extLst>
      <p:ext uri="{BB962C8B-B14F-4D97-AF65-F5344CB8AC3E}">
        <p14:creationId xmlns:p14="http://schemas.microsoft.com/office/powerpoint/2010/main" val="6207004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ptura de pantalla de un celular con texto&#10;&#10;Descripción generada automáticamente">
            <a:extLst>
              <a:ext uri="{FF2B5EF4-FFF2-40B4-BE49-F238E27FC236}">
                <a16:creationId xmlns:a16="http://schemas.microsoft.com/office/drawing/2014/main" id="{57FC3D50-CA37-C842-80C2-6C93B7DA0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600" y="0"/>
            <a:ext cx="8310862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E5ECDF6-90C5-FF4F-93F0-E643B3F28C4F}"/>
              </a:ext>
            </a:extLst>
          </p:cNvPr>
          <p:cNvSpPr txBox="1"/>
          <p:nvPr/>
        </p:nvSpPr>
        <p:spPr>
          <a:xfrm>
            <a:off x="308538" y="1875098"/>
            <a:ext cx="27894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BSS:</a:t>
            </a:r>
          </a:p>
          <a:p>
            <a:r>
              <a:rPr lang="es-ES_tradnl" dirty="0"/>
              <a:t>Escala de ideación suicida de Beck</a:t>
            </a:r>
          </a:p>
        </p:txBody>
      </p:sp>
    </p:spTree>
    <p:extLst>
      <p:ext uri="{BB962C8B-B14F-4D97-AF65-F5344CB8AC3E}">
        <p14:creationId xmlns:p14="http://schemas.microsoft.com/office/powerpoint/2010/main" val="1610463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2E44EB89-2562-6842-A583-4B8C45073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357" y="3724422"/>
            <a:ext cx="8458200" cy="2654300"/>
          </a:xfrm>
          <a:prstGeom prst="rect">
            <a:avLst/>
          </a:prstGeom>
        </p:spPr>
      </p:pic>
      <p:pic>
        <p:nvPicPr>
          <p:cNvPr id="6" name="Imagen 5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8F337E26-B81F-B647-BEEB-D93D8D688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057" y="295422"/>
            <a:ext cx="84455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65E7DB49-1A41-E641-A8AE-C04BDACF6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50" y="958850"/>
            <a:ext cx="8293100" cy="49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4979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C1F7F8-E7EC-3441-98AE-E292FF798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¿A quien puedo dar de alta?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CC42FA-89E4-0B40-89FB-389D82BE17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dirty="0" err="1"/>
              <a:t>Checklist</a:t>
            </a:r>
            <a:endParaRPr lang="es-ES_tradnl" dirty="0"/>
          </a:p>
          <a:p>
            <a:r>
              <a:rPr lang="es-ES_tradnl" dirty="0"/>
              <a:t>Buena red</a:t>
            </a:r>
          </a:p>
          <a:p>
            <a:r>
              <a:rPr lang="es-ES_tradnl" dirty="0"/>
              <a:t>Intento de baja letalidad</a:t>
            </a:r>
          </a:p>
          <a:p>
            <a:r>
              <a:rPr lang="es-ES_tradnl" dirty="0"/>
              <a:t>Sin ideación actualmente</a:t>
            </a:r>
          </a:p>
          <a:p>
            <a:r>
              <a:rPr lang="es-ES_tradnl" dirty="0"/>
              <a:t>Intento aislado</a:t>
            </a:r>
          </a:p>
          <a:p>
            <a:pPr lvl="1"/>
            <a:endParaRPr lang="es-ES_tradnl" dirty="0"/>
          </a:p>
        </p:txBody>
      </p:sp>
      <p:pic>
        <p:nvPicPr>
          <p:cNvPr id="2050" name="Picture 2" descr="El checklist de email marketing para redactar campañas perfectas">
            <a:extLst>
              <a:ext uri="{FF2B5EF4-FFF2-40B4-BE49-F238E27FC236}">
                <a16:creationId xmlns:a16="http://schemas.microsoft.com/office/drawing/2014/main" id="{AF672494-0D4C-A544-9259-228591FDD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526" y="2481943"/>
            <a:ext cx="5957317" cy="294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012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EC26EB-97CF-EC43-A7F8-4B480BBC5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Hospitalización siempre</a:t>
            </a:r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26B3C042-BFFC-8840-A03E-99A72DE197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/>
              <a:t>Método letal</a:t>
            </a:r>
          </a:p>
          <a:p>
            <a:r>
              <a:rPr lang="es-ES_tradnl" dirty="0"/>
              <a:t>Varios Intentos seguidos</a:t>
            </a:r>
          </a:p>
          <a:p>
            <a:r>
              <a:rPr lang="es-ES_tradnl" dirty="0"/>
              <a:t>Pactos suicidas</a:t>
            </a:r>
          </a:p>
          <a:p>
            <a:r>
              <a:rPr lang="es-ES_tradnl" dirty="0"/>
              <a:t>Intento suicidios ampliados</a:t>
            </a:r>
          </a:p>
          <a:p>
            <a:r>
              <a:rPr lang="es-ES_tradnl" dirty="0"/>
              <a:t>Mantener idea post-intento</a:t>
            </a:r>
          </a:p>
          <a:p>
            <a:r>
              <a:rPr lang="es-ES_tradnl" dirty="0"/>
              <a:t>Enfermedad grave</a:t>
            </a:r>
          </a:p>
        </p:txBody>
      </p:sp>
      <p:pic>
        <p:nvPicPr>
          <p:cNvPr id="3074" name="Picture 2" descr="Warning Experimentos con el iPhone Megacable - Blog Megacable">
            <a:extLst>
              <a:ext uri="{FF2B5EF4-FFF2-40B4-BE49-F238E27FC236}">
                <a16:creationId xmlns:a16="http://schemas.microsoft.com/office/drawing/2014/main" id="{52D36782-1997-BE46-B1A6-69827E014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457" y="2207775"/>
            <a:ext cx="6502400" cy="412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825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435ABA-16B9-B64D-B66F-28770E506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Pitfalls</a:t>
            </a:r>
            <a:endParaRPr lang="es-ES_tradn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A2EEC3-EEBD-B64D-BEAB-C393CC151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Información no completa</a:t>
            </a:r>
          </a:p>
          <a:p>
            <a:pPr lvl="1"/>
            <a:r>
              <a:rPr lang="es-ES_tradnl" dirty="0"/>
              <a:t>“tome solo 1gr de paracetamol”</a:t>
            </a:r>
          </a:p>
          <a:p>
            <a:r>
              <a:rPr lang="es-ES_tradnl" dirty="0"/>
              <a:t>El falso arrepentimiento </a:t>
            </a:r>
          </a:p>
          <a:p>
            <a:pPr lvl="1"/>
            <a:r>
              <a:rPr lang="es-ES_tradnl" dirty="0"/>
              <a:t>“No lo repetiré”</a:t>
            </a:r>
          </a:p>
          <a:p>
            <a:r>
              <a:rPr lang="es-ES_tradnl" dirty="0"/>
              <a:t>No realizar evaluación medica</a:t>
            </a:r>
          </a:p>
          <a:p>
            <a:pPr lvl="1"/>
            <a:r>
              <a:rPr lang="es-ES_tradnl" dirty="0"/>
              <a:t>Descartar al menos clínicamente otras patologías</a:t>
            </a:r>
          </a:p>
          <a:p>
            <a:r>
              <a:rPr lang="es-ES_tradnl" dirty="0"/>
              <a:t>No preguntar sobre ideas suicidas</a:t>
            </a:r>
          </a:p>
          <a:p>
            <a:pPr lvl="1"/>
            <a:r>
              <a:rPr lang="es-ES_tradnl" dirty="0"/>
              <a:t>Miedo a “gatillarle pensamientos suicidas”</a:t>
            </a:r>
          </a:p>
        </p:txBody>
      </p:sp>
    </p:spTree>
    <p:extLst>
      <p:ext uri="{BB962C8B-B14F-4D97-AF65-F5344CB8AC3E}">
        <p14:creationId xmlns:p14="http://schemas.microsoft.com/office/powerpoint/2010/main" val="2191928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0641BB-6387-F64B-B0E5-45F59F413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Resumen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139374-8237-D741-BA21-661CB32A7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Reconocer “banderas rojas” del suicidio</a:t>
            </a:r>
          </a:p>
          <a:p>
            <a:r>
              <a:rPr lang="es-ES_tradnl" dirty="0"/>
              <a:t>Reconocer factores de riesgo</a:t>
            </a:r>
          </a:p>
          <a:p>
            <a:r>
              <a:rPr lang="es-ES_tradnl" dirty="0"/>
              <a:t>Saber decidir quien se da de alta</a:t>
            </a:r>
          </a:p>
          <a:p>
            <a:pPr lvl="1"/>
            <a:r>
              <a:rPr lang="es-ES_tradnl" sz="1800" dirty="0"/>
              <a:t>Evaluarlo caso a caso (elegir score, Gestalt, </a:t>
            </a:r>
            <a:r>
              <a:rPr lang="es-ES_tradnl" sz="1800" dirty="0" err="1"/>
              <a:t>etc</a:t>
            </a:r>
            <a:r>
              <a:rPr lang="es-ES_tradnl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92612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80543" y="1519488"/>
            <a:ext cx="10572000" cy="2971051"/>
          </a:xfrm>
          <a:noFill/>
          <a:ln>
            <a:noFill/>
          </a:ln>
        </p:spPr>
        <p:txBody>
          <a:bodyPr/>
          <a:lstStyle/>
          <a:p>
            <a:r>
              <a:rPr lang="es-CL" dirty="0"/>
              <a:t>¿Dudas?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69769" y="5308986"/>
            <a:ext cx="10993547" cy="590321"/>
          </a:xfrm>
        </p:spPr>
        <p:txBody>
          <a:bodyPr>
            <a:noAutofit/>
          </a:bodyPr>
          <a:lstStyle/>
          <a:p>
            <a:r>
              <a:rPr lang="es-CL" sz="2000" dirty="0"/>
              <a:t>Max Ceballos</a:t>
            </a:r>
          </a:p>
          <a:p>
            <a:r>
              <a:rPr lang="es-CL" sz="2000" dirty="0"/>
              <a:t>Medicina de urgencia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8936" t="9184" r="10017" b="7569"/>
          <a:stretch/>
        </p:blipFill>
        <p:spPr>
          <a:xfrm>
            <a:off x="1017432" y="730167"/>
            <a:ext cx="1738648" cy="1767951"/>
          </a:xfrm>
          <a:prstGeom prst="ellipse">
            <a:avLst/>
          </a:prstGeom>
        </p:spPr>
      </p:pic>
      <p:pic>
        <p:nvPicPr>
          <p:cNvPr id="5" name="Picture 2" descr="http://www.dii.uchile.cl/mbe/wp-content/uploads/2013/03/logo-uchil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747" y="387059"/>
            <a:ext cx="2454167" cy="245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7873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Personalizar 1">
      <a:dk1>
        <a:srgbClr val="DDDDDD"/>
      </a:dk1>
      <a:lt1>
        <a:srgbClr val="000000"/>
      </a:lt1>
      <a:dk2>
        <a:srgbClr val="000000"/>
      </a:dk2>
      <a:lt2>
        <a:srgbClr val="000000"/>
      </a:lt2>
      <a:accent1>
        <a:srgbClr val="000000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i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568</Words>
  <Application>Microsoft Macintosh PowerPoint</Application>
  <PresentationFormat>Panorámica</PresentationFormat>
  <Paragraphs>153</Paragraphs>
  <Slides>30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Arial</vt:lpstr>
      <vt:lpstr>Calibri</vt:lpstr>
      <vt:lpstr>Century Gothic</vt:lpstr>
      <vt:lpstr>Wingdings 2</vt:lpstr>
      <vt:lpstr>Citable</vt:lpstr>
      <vt:lpstr>Suicidio en SU</vt:lpstr>
      <vt:lpstr>Presentación de PowerPoint</vt:lpstr>
      <vt:lpstr>Contexto</vt:lpstr>
      <vt:lpstr>Contexto</vt:lpstr>
      <vt:lpstr>Presentación de PowerPoint</vt:lpstr>
      <vt:lpstr>Causas de muerte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Factores de riesgo</vt:lpstr>
      <vt:lpstr>Factores protectores</vt:lpstr>
      <vt:lpstr>Definiciones</vt:lpstr>
      <vt:lpstr>Presentación de PowerPoint</vt:lpstr>
      <vt:lpstr>Presentación de PowerPoint</vt:lpstr>
      <vt:lpstr>Suicidio y TAB</vt:lpstr>
      <vt:lpstr>Suicidio y Clúster B</vt:lpstr>
      <vt:lpstr>El intento suicida</vt:lpstr>
      <vt:lpstr>SAD-PERSONS</vt:lpstr>
      <vt:lpstr>SAD PERSONS  modificada</vt:lpstr>
      <vt:lpstr>Comparar Escalas de riesgo</vt:lpstr>
      <vt:lpstr>Presentación de PowerPoint</vt:lpstr>
      <vt:lpstr>Presentación de PowerPoint</vt:lpstr>
      <vt:lpstr>Presentación de PowerPoint</vt:lpstr>
      <vt:lpstr>¿A quien puedo dar de alta?</vt:lpstr>
      <vt:lpstr>Hospitalización siempre</vt:lpstr>
      <vt:lpstr>Pitfalls</vt:lpstr>
      <vt:lpstr>Resumen</vt:lpstr>
      <vt:lpstr>¿Dudas?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Suicidio en SU</dc:title>
  <dc:creator>max ceballos hinojosa</dc:creator>
  <cp:lastModifiedBy>max ceballos hinojosa</cp:lastModifiedBy>
  <cp:revision>2</cp:revision>
  <dcterms:created xsi:type="dcterms:W3CDTF">2020-08-21T01:35:26Z</dcterms:created>
  <dcterms:modified xsi:type="dcterms:W3CDTF">2020-08-21T12:31:52Z</dcterms:modified>
</cp:coreProperties>
</file>