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1" r:id="rId1"/>
  </p:sldMasterIdLst>
  <p:notesMasterIdLst>
    <p:notesMasterId r:id="rId43"/>
  </p:notesMasterIdLst>
  <p:sldIdLst>
    <p:sldId id="299" r:id="rId2"/>
    <p:sldId id="300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18" r:id="rId11"/>
    <p:sldId id="311" r:id="rId12"/>
    <p:sldId id="310" r:id="rId13"/>
    <p:sldId id="313" r:id="rId14"/>
    <p:sldId id="309" r:id="rId15"/>
    <p:sldId id="312" r:id="rId16"/>
    <p:sldId id="314" r:id="rId17"/>
    <p:sldId id="316" r:id="rId18"/>
    <p:sldId id="315" r:id="rId19"/>
    <p:sldId id="319" r:id="rId20"/>
    <p:sldId id="325" r:id="rId21"/>
    <p:sldId id="320" r:id="rId22"/>
    <p:sldId id="332" r:id="rId23"/>
    <p:sldId id="328" r:id="rId24"/>
    <p:sldId id="329" r:id="rId25"/>
    <p:sldId id="330" r:id="rId26"/>
    <p:sldId id="331" r:id="rId27"/>
    <p:sldId id="324" r:id="rId28"/>
    <p:sldId id="333" r:id="rId29"/>
    <p:sldId id="321" r:id="rId30"/>
    <p:sldId id="335" r:id="rId31"/>
    <p:sldId id="337" r:id="rId32"/>
    <p:sldId id="336" r:id="rId33"/>
    <p:sldId id="339" r:id="rId34"/>
    <p:sldId id="338" r:id="rId35"/>
    <p:sldId id="340" r:id="rId36"/>
    <p:sldId id="322" r:id="rId37"/>
    <p:sldId id="323" r:id="rId38"/>
    <p:sldId id="342" r:id="rId39"/>
    <p:sldId id="326" r:id="rId40"/>
    <p:sldId id="334" r:id="rId41"/>
    <p:sldId id="327" r:id="rId42"/>
  </p:sldIdLst>
  <p:sldSz cx="12192000" cy="6858000"/>
  <p:notesSz cx="6858000" cy="9144000"/>
  <p:defaultTextStyle>
    <a:defPPr>
      <a:defRPr lang="en-US"/>
    </a:defPPr>
    <a:lvl1pPr marL="0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0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0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11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81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52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21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93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63" algn="l" defTabSz="45717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2" autoAdjust="0"/>
    <p:restoredTop sz="87929" autoAdjust="0"/>
  </p:normalViewPr>
  <p:slideViewPr>
    <p:cSldViewPr snapToGrid="0">
      <p:cViewPr>
        <p:scale>
          <a:sx n="81" d="100"/>
          <a:sy n="81" d="100"/>
        </p:scale>
        <p:origin x="1776" y="8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D3F582-FE58-7A4B-9F12-20010482BA37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ES"/>
        </a:p>
      </dgm:t>
    </dgm:pt>
    <dgm:pt modelId="{AB259650-A1C9-8243-9FD3-310AD65E265A}">
      <dgm:prSet phldrT="[Texto]" custT="1"/>
      <dgm:spPr/>
      <dgm:t>
        <a:bodyPr/>
        <a:lstStyle/>
        <a:p>
          <a:r>
            <a:rPr lang="es-ES" sz="2400" dirty="0"/>
            <a:t>Motivos de consulta</a:t>
          </a:r>
          <a:endParaRPr lang="es-ES" sz="3500" dirty="0"/>
        </a:p>
      </dgm:t>
    </dgm:pt>
    <dgm:pt modelId="{F57E007F-574C-C44D-A9D6-A3752119D12D}" type="parTrans" cxnId="{CE2E5E6A-3BC0-0B4E-8C52-7918C91C7239}">
      <dgm:prSet/>
      <dgm:spPr/>
      <dgm:t>
        <a:bodyPr/>
        <a:lstStyle/>
        <a:p>
          <a:endParaRPr lang="es-ES"/>
        </a:p>
      </dgm:t>
    </dgm:pt>
    <dgm:pt modelId="{4E296997-C075-8240-9012-39B009D2B5C7}" type="sibTrans" cxnId="{CE2E5E6A-3BC0-0B4E-8C52-7918C91C7239}">
      <dgm:prSet/>
      <dgm:spPr/>
      <dgm:t>
        <a:bodyPr/>
        <a:lstStyle/>
        <a:p>
          <a:endParaRPr lang="es-ES"/>
        </a:p>
      </dgm:t>
    </dgm:pt>
    <dgm:pt modelId="{592FC5B1-EE31-CA42-A12A-27D7C5B3B154}">
      <dgm:prSet phldrT="[Texto]" custT="1"/>
      <dgm:spPr/>
      <dgm:t>
        <a:bodyPr/>
        <a:lstStyle/>
        <a:p>
          <a:r>
            <a:rPr lang="es-ES" sz="2400" dirty="0"/>
            <a:t>Espontánea para evaluación psiquiátrica</a:t>
          </a:r>
          <a:endParaRPr lang="es-ES" sz="3500" dirty="0"/>
        </a:p>
      </dgm:t>
    </dgm:pt>
    <dgm:pt modelId="{F327A513-894E-164C-AD78-5AC7503E1616}" type="parTrans" cxnId="{B50A481D-A765-B84C-B2E2-6FFF9889CF95}">
      <dgm:prSet/>
      <dgm:spPr/>
      <dgm:t>
        <a:bodyPr/>
        <a:lstStyle/>
        <a:p>
          <a:endParaRPr lang="es-ES"/>
        </a:p>
      </dgm:t>
    </dgm:pt>
    <dgm:pt modelId="{FC9933F6-2F22-6D41-8EDA-C07E33D27E37}" type="sibTrans" cxnId="{B50A481D-A765-B84C-B2E2-6FFF9889CF95}">
      <dgm:prSet/>
      <dgm:spPr/>
      <dgm:t>
        <a:bodyPr/>
        <a:lstStyle/>
        <a:p>
          <a:endParaRPr lang="es-ES"/>
        </a:p>
      </dgm:t>
    </dgm:pt>
    <dgm:pt modelId="{22D44D1E-D816-6448-B2C9-AB213C096B36}">
      <dgm:prSet phldrT="[Texto]" custT="1"/>
      <dgm:spPr/>
      <dgm:t>
        <a:bodyPr/>
        <a:lstStyle/>
        <a:p>
          <a:r>
            <a:rPr lang="es-ES" sz="2400" dirty="0"/>
            <a:t>Dirigida desde otro Médico</a:t>
          </a:r>
        </a:p>
      </dgm:t>
    </dgm:pt>
    <dgm:pt modelId="{F6C5C800-BC47-024B-B594-802BBAD6FE87}" type="parTrans" cxnId="{7E5C6121-19BD-524C-95C9-AD8FF15B462D}">
      <dgm:prSet/>
      <dgm:spPr/>
      <dgm:t>
        <a:bodyPr/>
        <a:lstStyle/>
        <a:p>
          <a:endParaRPr lang="es-ES"/>
        </a:p>
      </dgm:t>
    </dgm:pt>
    <dgm:pt modelId="{8C721216-F76B-394B-B877-CBEC4E7F287D}" type="sibTrans" cxnId="{7E5C6121-19BD-524C-95C9-AD8FF15B462D}">
      <dgm:prSet/>
      <dgm:spPr/>
      <dgm:t>
        <a:bodyPr/>
        <a:lstStyle/>
        <a:p>
          <a:endParaRPr lang="es-ES"/>
        </a:p>
      </dgm:t>
    </dgm:pt>
    <dgm:pt modelId="{146F6F5E-1EED-0348-9C84-784D1A4313A6}">
      <dgm:prSet phldrT="[Texto]" custT="1"/>
      <dgm:spPr/>
      <dgm:t>
        <a:bodyPr/>
        <a:lstStyle/>
        <a:p>
          <a:r>
            <a:rPr lang="es-ES" sz="2400" dirty="0"/>
            <a:t>Traído a la fuerza (por familia, carabineros, </a:t>
          </a:r>
          <a:r>
            <a:rPr lang="es-ES" sz="2400" dirty="0" err="1"/>
            <a:t>etc</a:t>
          </a:r>
          <a:r>
            <a:rPr lang="es-ES" sz="2400" dirty="0"/>
            <a:t>)</a:t>
          </a:r>
        </a:p>
      </dgm:t>
    </dgm:pt>
    <dgm:pt modelId="{03CD9CE0-93DB-2640-A0DE-A8AD7ABC0E8F}" type="parTrans" cxnId="{7D4C01A7-150C-F243-B4BA-494F16EBE368}">
      <dgm:prSet/>
      <dgm:spPr/>
      <dgm:t>
        <a:bodyPr/>
        <a:lstStyle/>
        <a:p>
          <a:endParaRPr lang="es-ES"/>
        </a:p>
      </dgm:t>
    </dgm:pt>
    <dgm:pt modelId="{BB2CBEEF-B324-5741-8A68-1B7454051C82}" type="sibTrans" cxnId="{7D4C01A7-150C-F243-B4BA-494F16EBE368}">
      <dgm:prSet/>
      <dgm:spPr/>
      <dgm:t>
        <a:bodyPr/>
        <a:lstStyle/>
        <a:p>
          <a:endParaRPr lang="es-ES"/>
        </a:p>
      </dgm:t>
    </dgm:pt>
    <dgm:pt modelId="{E083819A-A10C-4946-9B43-157355A077CA}">
      <dgm:prSet phldrT="[Texto]" custT="1"/>
      <dgm:spPr/>
      <dgm:t>
        <a:bodyPr/>
        <a:lstStyle/>
        <a:p>
          <a:r>
            <a:rPr lang="es-ES" sz="2400" dirty="0"/>
            <a:t>Identificado en consulta por otro motivo</a:t>
          </a:r>
        </a:p>
      </dgm:t>
    </dgm:pt>
    <dgm:pt modelId="{4298C1EA-CB30-EB45-831A-8E0BD8180B2C}" type="parTrans" cxnId="{2A1C26B7-E94A-2640-8379-455F8EB92D5F}">
      <dgm:prSet/>
      <dgm:spPr/>
      <dgm:t>
        <a:bodyPr/>
        <a:lstStyle/>
        <a:p>
          <a:endParaRPr lang="es-ES"/>
        </a:p>
      </dgm:t>
    </dgm:pt>
    <dgm:pt modelId="{AF5B1A8E-EEB2-9D46-B5CF-CE15E4EE683D}" type="sibTrans" cxnId="{2A1C26B7-E94A-2640-8379-455F8EB92D5F}">
      <dgm:prSet/>
      <dgm:spPr/>
      <dgm:t>
        <a:bodyPr/>
        <a:lstStyle/>
        <a:p>
          <a:endParaRPr lang="es-ES"/>
        </a:p>
      </dgm:t>
    </dgm:pt>
    <dgm:pt modelId="{109031DF-5282-B64C-BAA0-9DBA73F1AC9B}" type="pres">
      <dgm:prSet presAssocID="{C3D3F582-FE58-7A4B-9F12-20010482BA3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0F154C9-5F1D-0549-8A11-950753181428}" type="pres">
      <dgm:prSet presAssocID="{AB259650-A1C9-8243-9FD3-310AD65E265A}" presName="root1" presStyleCnt="0"/>
      <dgm:spPr/>
    </dgm:pt>
    <dgm:pt modelId="{7D7DF4F6-6D8D-B644-941A-B0117495634F}" type="pres">
      <dgm:prSet presAssocID="{AB259650-A1C9-8243-9FD3-310AD65E265A}" presName="LevelOneTextNode" presStyleLbl="node0" presStyleIdx="0" presStyleCnt="1" custAng="5400000" custScaleY="38613" custLinFactNeighborX="-56213" custLinFactNeighborY="0">
        <dgm:presLayoutVars>
          <dgm:chPref val="3"/>
        </dgm:presLayoutVars>
      </dgm:prSet>
      <dgm:spPr/>
    </dgm:pt>
    <dgm:pt modelId="{6C99F85A-0DF4-234C-971E-951D2129C15D}" type="pres">
      <dgm:prSet presAssocID="{AB259650-A1C9-8243-9FD3-310AD65E265A}" presName="level2hierChild" presStyleCnt="0"/>
      <dgm:spPr/>
    </dgm:pt>
    <dgm:pt modelId="{449D4242-75A5-3A4B-81EB-2339A53BDE9B}" type="pres">
      <dgm:prSet presAssocID="{F327A513-894E-164C-AD78-5AC7503E1616}" presName="conn2-1" presStyleLbl="parChTrans1D2" presStyleIdx="0" presStyleCnt="4"/>
      <dgm:spPr/>
    </dgm:pt>
    <dgm:pt modelId="{F8C27103-0AB7-D84C-BDDB-D7B3B56F1E6C}" type="pres">
      <dgm:prSet presAssocID="{F327A513-894E-164C-AD78-5AC7503E1616}" presName="connTx" presStyleLbl="parChTrans1D2" presStyleIdx="0" presStyleCnt="4"/>
      <dgm:spPr/>
    </dgm:pt>
    <dgm:pt modelId="{FB52A344-038F-0645-B5DC-B48A4443AE1D}" type="pres">
      <dgm:prSet presAssocID="{592FC5B1-EE31-CA42-A12A-27D7C5B3B154}" presName="root2" presStyleCnt="0"/>
      <dgm:spPr/>
    </dgm:pt>
    <dgm:pt modelId="{0CFC448B-C6B9-914C-A34D-B852C1586FAE}" type="pres">
      <dgm:prSet presAssocID="{592FC5B1-EE31-CA42-A12A-27D7C5B3B154}" presName="LevelTwoTextNode" presStyleLbl="node2" presStyleIdx="0" presStyleCnt="4">
        <dgm:presLayoutVars>
          <dgm:chPref val="3"/>
        </dgm:presLayoutVars>
      </dgm:prSet>
      <dgm:spPr/>
    </dgm:pt>
    <dgm:pt modelId="{612B6017-2092-394C-AA2E-6DCBCC113BAA}" type="pres">
      <dgm:prSet presAssocID="{592FC5B1-EE31-CA42-A12A-27D7C5B3B154}" presName="level3hierChild" presStyleCnt="0"/>
      <dgm:spPr/>
    </dgm:pt>
    <dgm:pt modelId="{C585B0A2-6292-C443-B700-0A5DC5CC1D8C}" type="pres">
      <dgm:prSet presAssocID="{F6C5C800-BC47-024B-B594-802BBAD6FE87}" presName="conn2-1" presStyleLbl="parChTrans1D2" presStyleIdx="1" presStyleCnt="4"/>
      <dgm:spPr/>
    </dgm:pt>
    <dgm:pt modelId="{B5670DD0-280C-524F-BD1B-139231B516FE}" type="pres">
      <dgm:prSet presAssocID="{F6C5C800-BC47-024B-B594-802BBAD6FE87}" presName="connTx" presStyleLbl="parChTrans1D2" presStyleIdx="1" presStyleCnt="4"/>
      <dgm:spPr/>
    </dgm:pt>
    <dgm:pt modelId="{4C7261F3-8E5C-FE49-A2BE-CE1976093042}" type="pres">
      <dgm:prSet presAssocID="{22D44D1E-D816-6448-B2C9-AB213C096B36}" presName="root2" presStyleCnt="0"/>
      <dgm:spPr/>
    </dgm:pt>
    <dgm:pt modelId="{5B4F471C-F290-A74E-97B0-91DFC4CD389F}" type="pres">
      <dgm:prSet presAssocID="{22D44D1E-D816-6448-B2C9-AB213C096B36}" presName="LevelTwoTextNode" presStyleLbl="node2" presStyleIdx="1" presStyleCnt="4">
        <dgm:presLayoutVars>
          <dgm:chPref val="3"/>
        </dgm:presLayoutVars>
      </dgm:prSet>
      <dgm:spPr/>
    </dgm:pt>
    <dgm:pt modelId="{8939010D-A39D-3740-BF5B-DEE3A9D812FA}" type="pres">
      <dgm:prSet presAssocID="{22D44D1E-D816-6448-B2C9-AB213C096B36}" presName="level3hierChild" presStyleCnt="0"/>
      <dgm:spPr/>
    </dgm:pt>
    <dgm:pt modelId="{05B139A0-4AFC-2D4B-B150-E5F735059DDA}" type="pres">
      <dgm:prSet presAssocID="{03CD9CE0-93DB-2640-A0DE-A8AD7ABC0E8F}" presName="conn2-1" presStyleLbl="parChTrans1D2" presStyleIdx="2" presStyleCnt="4"/>
      <dgm:spPr/>
    </dgm:pt>
    <dgm:pt modelId="{9E809599-162D-2942-9D10-C90506D077BD}" type="pres">
      <dgm:prSet presAssocID="{03CD9CE0-93DB-2640-A0DE-A8AD7ABC0E8F}" presName="connTx" presStyleLbl="parChTrans1D2" presStyleIdx="2" presStyleCnt="4"/>
      <dgm:spPr/>
    </dgm:pt>
    <dgm:pt modelId="{15CEDBC3-0575-B94E-9009-8086338C2F73}" type="pres">
      <dgm:prSet presAssocID="{146F6F5E-1EED-0348-9C84-784D1A4313A6}" presName="root2" presStyleCnt="0"/>
      <dgm:spPr/>
    </dgm:pt>
    <dgm:pt modelId="{70640EA6-5387-D548-9C67-E6A671CC8B69}" type="pres">
      <dgm:prSet presAssocID="{146F6F5E-1EED-0348-9C84-784D1A4313A6}" presName="LevelTwoTextNode" presStyleLbl="node2" presStyleIdx="2" presStyleCnt="4">
        <dgm:presLayoutVars>
          <dgm:chPref val="3"/>
        </dgm:presLayoutVars>
      </dgm:prSet>
      <dgm:spPr/>
    </dgm:pt>
    <dgm:pt modelId="{2C3FCDCE-4483-3149-A0BE-23C9C4BF9726}" type="pres">
      <dgm:prSet presAssocID="{146F6F5E-1EED-0348-9C84-784D1A4313A6}" presName="level3hierChild" presStyleCnt="0"/>
      <dgm:spPr/>
    </dgm:pt>
    <dgm:pt modelId="{9F31EAE3-3CC0-3F4D-A358-F52C07FDD584}" type="pres">
      <dgm:prSet presAssocID="{4298C1EA-CB30-EB45-831A-8E0BD8180B2C}" presName="conn2-1" presStyleLbl="parChTrans1D2" presStyleIdx="3" presStyleCnt="4"/>
      <dgm:spPr/>
    </dgm:pt>
    <dgm:pt modelId="{F7A3F1B8-D551-D841-9A5D-A56121E0182F}" type="pres">
      <dgm:prSet presAssocID="{4298C1EA-CB30-EB45-831A-8E0BD8180B2C}" presName="connTx" presStyleLbl="parChTrans1D2" presStyleIdx="3" presStyleCnt="4"/>
      <dgm:spPr/>
    </dgm:pt>
    <dgm:pt modelId="{8AD18438-25BB-7F4A-B1F0-7AF975C85865}" type="pres">
      <dgm:prSet presAssocID="{E083819A-A10C-4946-9B43-157355A077CA}" presName="root2" presStyleCnt="0"/>
      <dgm:spPr/>
    </dgm:pt>
    <dgm:pt modelId="{83123895-36AF-DB4E-AFE5-E5E90099A2D0}" type="pres">
      <dgm:prSet presAssocID="{E083819A-A10C-4946-9B43-157355A077CA}" presName="LevelTwoTextNode" presStyleLbl="node2" presStyleIdx="3" presStyleCnt="4">
        <dgm:presLayoutVars>
          <dgm:chPref val="3"/>
        </dgm:presLayoutVars>
      </dgm:prSet>
      <dgm:spPr/>
    </dgm:pt>
    <dgm:pt modelId="{5F8D3C26-5C2B-CF4F-84A6-0DB9DE27CC9F}" type="pres">
      <dgm:prSet presAssocID="{E083819A-A10C-4946-9B43-157355A077CA}" presName="level3hierChild" presStyleCnt="0"/>
      <dgm:spPr/>
    </dgm:pt>
  </dgm:ptLst>
  <dgm:cxnLst>
    <dgm:cxn modelId="{60F5BC1B-B2D8-3447-A467-B87CF8854CF3}" type="presOf" srcId="{03CD9CE0-93DB-2640-A0DE-A8AD7ABC0E8F}" destId="{05B139A0-4AFC-2D4B-B150-E5F735059DDA}" srcOrd="0" destOrd="0" presId="urn:microsoft.com/office/officeart/2008/layout/HorizontalMultiLevelHierarchy"/>
    <dgm:cxn modelId="{B50A481D-A765-B84C-B2E2-6FFF9889CF95}" srcId="{AB259650-A1C9-8243-9FD3-310AD65E265A}" destId="{592FC5B1-EE31-CA42-A12A-27D7C5B3B154}" srcOrd="0" destOrd="0" parTransId="{F327A513-894E-164C-AD78-5AC7503E1616}" sibTransId="{FC9933F6-2F22-6D41-8EDA-C07E33D27E37}"/>
    <dgm:cxn modelId="{7E5C6121-19BD-524C-95C9-AD8FF15B462D}" srcId="{AB259650-A1C9-8243-9FD3-310AD65E265A}" destId="{22D44D1E-D816-6448-B2C9-AB213C096B36}" srcOrd="1" destOrd="0" parTransId="{F6C5C800-BC47-024B-B594-802BBAD6FE87}" sibTransId="{8C721216-F76B-394B-B877-CBEC4E7F287D}"/>
    <dgm:cxn modelId="{CE4EB832-48A4-2243-9B02-0B43B58E7843}" type="presOf" srcId="{03CD9CE0-93DB-2640-A0DE-A8AD7ABC0E8F}" destId="{9E809599-162D-2942-9D10-C90506D077BD}" srcOrd="1" destOrd="0" presId="urn:microsoft.com/office/officeart/2008/layout/HorizontalMultiLevelHierarchy"/>
    <dgm:cxn modelId="{322E6956-B379-2F41-883F-74C353769492}" type="presOf" srcId="{F6C5C800-BC47-024B-B594-802BBAD6FE87}" destId="{B5670DD0-280C-524F-BD1B-139231B516FE}" srcOrd="1" destOrd="0" presId="urn:microsoft.com/office/officeart/2008/layout/HorizontalMultiLevelHierarchy"/>
    <dgm:cxn modelId="{0CDB3E5B-59FE-4849-B721-D62ADCEE8680}" type="presOf" srcId="{E083819A-A10C-4946-9B43-157355A077CA}" destId="{83123895-36AF-DB4E-AFE5-E5E90099A2D0}" srcOrd="0" destOrd="0" presId="urn:microsoft.com/office/officeart/2008/layout/HorizontalMultiLevelHierarchy"/>
    <dgm:cxn modelId="{A160B55D-4191-6148-9FCC-C5360B9C0E42}" type="presOf" srcId="{22D44D1E-D816-6448-B2C9-AB213C096B36}" destId="{5B4F471C-F290-A74E-97B0-91DFC4CD389F}" srcOrd="0" destOrd="0" presId="urn:microsoft.com/office/officeart/2008/layout/HorizontalMultiLevelHierarchy"/>
    <dgm:cxn modelId="{CE2E5E6A-3BC0-0B4E-8C52-7918C91C7239}" srcId="{C3D3F582-FE58-7A4B-9F12-20010482BA37}" destId="{AB259650-A1C9-8243-9FD3-310AD65E265A}" srcOrd="0" destOrd="0" parTransId="{F57E007F-574C-C44D-A9D6-A3752119D12D}" sibTransId="{4E296997-C075-8240-9012-39B009D2B5C7}"/>
    <dgm:cxn modelId="{3754AF74-3306-2946-9204-F450CA04E6C3}" type="presOf" srcId="{146F6F5E-1EED-0348-9C84-784D1A4313A6}" destId="{70640EA6-5387-D548-9C67-E6A671CC8B69}" srcOrd="0" destOrd="0" presId="urn:microsoft.com/office/officeart/2008/layout/HorizontalMultiLevelHierarchy"/>
    <dgm:cxn modelId="{27DE8077-EE39-CD45-99CC-199B3BC70857}" type="presOf" srcId="{4298C1EA-CB30-EB45-831A-8E0BD8180B2C}" destId="{9F31EAE3-3CC0-3F4D-A358-F52C07FDD584}" srcOrd="0" destOrd="0" presId="urn:microsoft.com/office/officeart/2008/layout/HorizontalMultiLevelHierarchy"/>
    <dgm:cxn modelId="{87E94F84-9F11-E643-B40F-3C56E5B9ED85}" type="presOf" srcId="{4298C1EA-CB30-EB45-831A-8E0BD8180B2C}" destId="{F7A3F1B8-D551-D841-9A5D-A56121E0182F}" srcOrd="1" destOrd="0" presId="urn:microsoft.com/office/officeart/2008/layout/HorizontalMultiLevelHierarchy"/>
    <dgm:cxn modelId="{0A311587-BC27-8B43-9345-ACA248204AB7}" type="presOf" srcId="{C3D3F582-FE58-7A4B-9F12-20010482BA37}" destId="{109031DF-5282-B64C-BAA0-9DBA73F1AC9B}" srcOrd="0" destOrd="0" presId="urn:microsoft.com/office/officeart/2008/layout/HorizontalMultiLevelHierarchy"/>
    <dgm:cxn modelId="{9C846A8B-EF6E-6A45-B91E-A51992FA425E}" type="presOf" srcId="{F6C5C800-BC47-024B-B594-802BBAD6FE87}" destId="{C585B0A2-6292-C443-B700-0A5DC5CC1D8C}" srcOrd="0" destOrd="0" presId="urn:microsoft.com/office/officeart/2008/layout/HorizontalMultiLevelHierarchy"/>
    <dgm:cxn modelId="{8C28C99A-3930-2B43-87A2-E78E392E4141}" type="presOf" srcId="{F327A513-894E-164C-AD78-5AC7503E1616}" destId="{449D4242-75A5-3A4B-81EB-2339A53BDE9B}" srcOrd="0" destOrd="0" presId="urn:microsoft.com/office/officeart/2008/layout/HorizontalMultiLevelHierarchy"/>
    <dgm:cxn modelId="{FA87289C-AEE0-9D47-A385-83A11B3E03FE}" type="presOf" srcId="{F327A513-894E-164C-AD78-5AC7503E1616}" destId="{F8C27103-0AB7-D84C-BDDB-D7B3B56F1E6C}" srcOrd="1" destOrd="0" presId="urn:microsoft.com/office/officeart/2008/layout/HorizontalMultiLevelHierarchy"/>
    <dgm:cxn modelId="{7D4C01A7-150C-F243-B4BA-494F16EBE368}" srcId="{AB259650-A1C9-8243-9FD3-310AD65E265A}" destId="{146F6F5E-1EED-0348-9C84-784D1A4313A6}" srcOrd="2" destOrd="0" parTransId="{03CD9CE0-93DB-2640-A0DE-A8AD7ABC0E8F}" sibTransId="{BB2CBEEF-B324-5741-8A68-1B7454051C82}"/>
    <dgm:cxn modelId="{A69D4BB2-03D6-8D45-B1ED-42A5B50C9467}" type="presOf" srcId="{592FC5B1-EE31-CA42-A12A-27D7C5B3B154}" destId="{0CFC448B-C6B9-914C-A34D-B852C1586FAE}" srcOrd="0" destOrd="0" presId="urn:microsoft.com/office/officeart/2008/layout/HorizontalMultiLevelHierarchy"/>
    <dgm:cxn modelId="{2A1C26B7-E94A-2640-8379-455F8EB92D5F}" srcId="{AB259650-A1C9-8243-9FD3-310AD65E265A}" destId="{E083819A-A10C-4946-9B43-157355A077CA}" srcOrd="3" destOrd="0" parTransId="{4298C1EA-CB30-EB45-831A-8E0BD8180B2C}" sibTransId="{AF5B1A8E-EEB2-9D46-B5CF-CE15E4EE683D}"/>
    <dgm:cxn modelId="{DF344ABB-6A8F-9D4D-BAA6-9A1041846D07}" type="presOf" srcId="{AB259650-A1C9-8243-9FD3-310AD65E265A}" destId="{7D7DF4F6-6D8D-B644-941A-B0117495634F}" srcOrd="0" destOrd="0" presId="urn:microsoft.com/office/officeart/2008/layout/HorizontalMultiLevelHierarchy"/>
    <dgm:cxn modelId="{8D1BD0A9-8C48-6143-9FAD-60A497DF2500}" type="presParOf" srcId="{109031DF-5282-B64C-BAA0-9DBA73F1AC9B}" destId="{40F154C9-5F1D-0549-8A11-950753181428}" srcOrd="0" destOrd="0" presId="urn:microsoft.com/office/officeart/2008/layout/HorizontalMultiLevelHierarchy"/>
    <dgm:cxn modelId="{94654828-A3D4-5A42-8565-016BFAE11C01}" type="presParOf" srcId="{40F154C9-5F1D-0549-8A11-950753181428}" destId="{7D7DF4F6-6D8D-B644-941A-B0117495634F}" srcOrd="0" destOrd="0" presId="urn:microsoft.com/office/officeart/2008/layout/HorizontalMultiLevelHierarchy"/>
    <dgm:cxn modelId="{EB772B22-67EE-7741-9DCB-2D1ED68DDB83}" type="presParOf" srcId="{40F154C9-5F1D-0549-8A11-950753181428}" destId="{6C99F85A-0DF4-234C-971E-951D2129C15D}" srcOrd="1" destOrd="0" presId="urn:microsoft.com/office/officeart/2008/layout/HorizontalMultiLevelHierarchy"/>
    <dgm:cxn modelId="{71DDEAC7-9DC1-5D48-9770-5AA314D4011D}" type="presParOf" srcId="{6C99F85A-0DF4-234C-971E-951D2129C15D}" destId="{449D4242-75A5-3A4B-81EB-2339A53BDE9B}" srcOrd="0" destOrd="0" presId="urn:microsoft.com/office/officeart/2008/layout/HorizontalMultiLevelHierarchy"/>
    <dgm:cxn modelId="{749196CB-E564-4C4F-8465-F7F1F1B426AF}" type="presParOf" srcId="{449D4242-75A5-3A4B-81EB-2339A53BDE9B}" destId="{F8C27103-0AB7-D84C-BDDB-D7B3B56F1E6C}" srcOrd="0" destOrd="0" presId="urn:microsoft.com/office/officeart/2008/layout/HorizontalMultiLevelHierarchy"/>
    <dgm:cxn modelId="{2CDC56E1-66B8-AF46-8E6E-42EB293C842C}" type="presParOf" srcId="{6C99F85A-0DF4-234C-971E-951D2129C15D}" destId="{FB52A344-038F-0645-B5DC-B48A4443AE1D}" srcOrd="1" destOrd="0" presId="urn:microsoft.com/office/officeart/2008/layout/HorizontalMultiLevelHierarchy"/>
    <dgm:cxn modelId="{22430B2B-D86D-D14C-9B65-8975F9AC3AEA}" type="presParOf" srcId="{FB52A344-038F-0645-B5DC-B48A4443AE1D}" destId="{0CFC448B-C6B9-914C-A34D-B852C1586FAE}" srcOrd="0" destOrd="0" presId="urn:microsoft.com/office/officeart/2008/layout/HorizontalMultiLevelHierarchy"/>
    <dgm:cxn modelId="{D692B8B9-01C5-6F4B-B46F-EACBDF9095B0}" type="presParOf" srcId="{FB52A344-038F-0645-B5DC-B48A4443AE1D}" destId="{612B6017-2092-394C-AA2E-6DCBCC113BAA}" srcOrd="1" destOrd="0" presId="urn:microsoft.com/office/officeart/2008/layout/HorizontalMultiLevelHierarchy"/>
    <dgm:cxn modelId="{A0A0842B-4FF4-7545-BBA9-6E8EDFEBBB50}" type="presParOf" srcId="{6C99F85A-0DF4-234C-971E-951D2129C15D}" destId="{C585B0A2-6292-C443-B700-0A5DC5CC1D8C}" srcOrd="2" destOrd="0" presId="urn:microsoft.com/office/officeart/2008/layout/HorizontalMultiLevelHierarchy"/>
    <dgm:cxn modelId="{575850D3-8B2C-3E45-9D2E-6E3C2F4D92EF}" type="presParOf" srcId="{C585B0A2-6292-C443-B700-0A5DC5CC1D8C}" destId="{B5670DD0-280C-524F-BD1B-139231B516FE}" srcOrd="0" destOrd="0" presId="urn:microsoft.com/office/officeart/2008/layout/HorizontalMultiLevelHierarchy"/>
    <dgm:cxn modelId="{B9E932F5-548F-5F43-B304-6636E51E944E}" type="presParOf" srcId="{6C99F85A-0DF4-234C-971E-951D2129C15D}" destId="{4C7261F3-8E5C-FE49-A2BE-CE1976093042}" srcOrd="3" destOrd="0" presId="urn:microsoft.com/office/officeart/2008/layout/HorizontalMultiLevelHierarchy"/>
    <dgm:cxn modelId="{4444072F-A12F-F043-9ECA-1E46FCABA228}" type="presParOf" srcId="{4C7261F3-8E5C-FE49-A2BE-CE1976093042}" destId="{5B4F471C-F290-A74E-97B0-91DFC4CD389F}" srcOrd="0" destOrd="0" presId="urn:microsoft.com/office/officeart/2008/layout/HorizontalMultiLevelHierarchy"/>
    <dgm:cxn modelId="{1E9ADF41-D1EE-F745-B82F-342F6CBC9B75}" type="presParOf" srcId="{4C7261F3-8E5C-FE49-A2BE-CE1976093042}" destId="{8939010D-A39D-3740-BF5B-DEE3A9D812FA}" srcOrd="1" destOrd="0" presId="urn:microsoft.com/office/officeart/2008/layout/HorizontalMultiLevelHierarchy"/>
    <dgm:cxn modelId="{DBE4B106-0262-314B-9808-F234D006FD28}" type="presParOf" srcId="{6C99F85A-0DF4-234C-971E-951D2129C15D}" destId="{05B139A0-4AFC-2D4B-B150-E5F735059DDA}" srcOrd="4" destOrd="0" presId="urn:microsoft.com/office/officeart/2008/layout/HorizontalMultiLevelHierarchy"/>
    <dgm:cxn modelId="{0CFA8AC1-1A9B-0C4F-871A-917EF3796034}" type="presParOf" srcId="{05B139A0-4AFC-2D4B-B150-E5F735059DDA}" destId="{9E809599-162D-2942-9D10-C90506D077BD}" srcOrd="0" destOrd="0" presId="urn:microsoft.com/office/officeart/2008/layout/HorizontalMultiLevelHierarchy"/>
    <dgm:cxn modelId="{46EE0ED5-D193-9140-9AAC-7F356CF77CAF}" type="presParOf" srcId="{6C99F85A-0DF4-234C-971E-951D2129C15D}" destId="{15CEDBC3-0575-B94E-9009-8086338C2F73}" srcOrd="5" destOrd="0" presId="urn:microsoft.com/office/officeart/2008/layout/HorizontalMultiLevelHierarchy"/>
    <dgm:cxn modelId="{71008311-8505-2F41-B52B-61198E643BE2}" type="presParOf" srcId="{15CEDBC3-0575-B94E-9009-8086338C2F73}" destId="{70640EA6-5387-D548-9C67-E6A671CC8B69}" srcOrd="0" destOrd="0" presId="urn:microsoft.com/office/officeart/2008/layout/HorizontalMultiLevelHierarchy"/>
    <dgm:cxn modelId="{B3787E7A-3B92-684B-A9F1-205C02519E00}" type="presParOf" srcId="{15CEDBC3-0575-B94E-9009-8086338C2F73}" destId="{2C3FCDCE-4483-3149-A0BE-23C9C4BF9726}" srcOrd="1" destOrd="0" presId="urn:microsoft.com/office/officeart/2008/layout/HorizontalMultiLevelHierarchy"/>
    <dgm:cxn modelId="{A07E5176-A1B7-3247-970E-452C21FE1114}" type="presParOf" srcId="{6C99F85A-0DF4-234C-971E-951D2129C15D}" destId="{9F31EAE3-3CC0-3F4D-A358-F52C07FDD584}" srcOrd="6" destOrd="0" presId="urn:microsoft.com/office/officeart/2008/layout/HorizontalMultiLevelHierarchy"/>
    <dgm:cxn modelId="{70E40CB5-1EFF-4F40-874E-D4F8490662DC}" type="presParOf" srcId="{9F31EAE3-3CC0-3F4D-A358-F52C07FDD584}" destId="{F7A3F1B8-D551-D841-9A5D-A56121E0182F}" srcOrd="0" destOrd="0" presId="urn:microsoft.com/office/officeart/2008/layout/HorizontalMultiLevelHierarchy"/>
    <dgm:cxn modelId="{12F7C2B8-D320-F74F-BBA0-46FFEBA506C6}" type="presParOf" srcId="{6C99F85A-0DF4-234C-971E-951D2129C15D}" destId="{8AD18438-25BB-7F4A-B1F0-7AF975C85865}" srcOrd="7" destOrd="0" presId="urn:microsoft.com/office/officeart/2008/layout/HorizontalMultiLevelHierarchy"/>
    <dgm:cxn modelId="{B4ADA7E1-EEF3-2A44-8968-C8A951621057}" type="presParOf" srcId="{8AD18438-25BB-7F4A-B1F0-7AF975C85865}" destId="{83123895-36AF-DB4E-AFE5-E5E90099A2D0}" srcOrd="0" destOrd="0" presId="urn:microsoft.com/office/officeart/2008/layout/HorizontalMultiLevelHierarchy"/>
    <dgm:cxn modelId="{EC86E483-F86A-024D-9C3B-9BC7426B2D88}" type="presParOf" srcId="{8AD18438-25BB-7F4A-B1F0-7AF975C85865}" destId="{5F8D3C26-5C2B-CF4F-84A6-0DB9DE27CC9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31EAE3-3CC0-3F4D-A358-F52C07FDD584}">
      <dsp:nvSpPr>
        <dsp:cNvPr id="0" name=""/>
        <dsp:cNvSpPr/>
      </dsp:nvSpPr>
      <dsp:spPr>
        <a:xfrm>
          <a:off x="1977966" y="2709333"/>
          <a:ext cx="1251673" cy="19266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25836" y="0"/>
              </a:lnTo>
              <a:lnTo>
                <a:pt x="625836" y="1926631"/>
              </a:lnTo>
              <a:lnTo>
                <a:pt x="1251673" y="1926631"/>
              </a:lnTo>
            </a:path>
          </a:pathLst>
        </a:custGeom>
        <a:noFill/>
        <a:ln w="15875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800" kern="1200"/>
        </a:p>
      </dsp:txBody>
      <dsp:txXfrm>
        <a:off x="2546365" y="3615211"/>
        <a:ext cx="114875" cy="114875"/>
      </dsp:txXfrm>
    </dsp:sp>
    <dsp:sp modelId="{05B139A0-4AFC-2D4B-B150-E5F735059DDA}">
      <dsp:nvSpPr>
        <dsp:cNvPr id="0" name=""/>
        <dsp:cNvSpPr/>
      </dsp:nvSpPr>
      <dsp:spPr>
        <a:xfrm>
          <a:off x="1977966" y="2709333"/>
          <a:ext cx="1251673" cy="642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25836" y="0"/>
              </a:lnTo>
              <a:lnTo>
                <a:pt x="625836" y="642210"/>
              </a:lnTo>
              <a:lnTo>
                <a:pt x="1251673" y="642210"/>
              </a:lnTo>
            </a:path>
          </a:pathLst>
        </a:custGeom>
        <a:noFill/>
        <a:ln w="15875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568632" y="2995268"/>
        <a:ext cx="70340" cy="70340"/>
      </dsp:txXfrm>
    </dsp:sp>
    <dsp:sp modelId="{C585B0A2-6292-C443-B700-0A5DC5CC1D8C}">
      <dsp:nvSpPr>
        <dsp:cNvPr id="0" name=""/>
        <dsp:cNvSpPr/>
      </dsp:nvSpPr>
      <dsp:spPr>
        <a:xfrm>
          <a:off x="1977966" y="2067122"/>
          <a:ext cx="1251673" cy="642210"/>
        </a:xfrm>
        <a:custGeom>
          <a:avLst/>
          <a:gdLst/>
          <a:ahLst/>
          <a:cxnLst/>
          <a:rect l="0" t="0" r="0" b="0"/>
          <a:pathLst>
            <a:path>
              <a:moveTo>
                <a:pt x="0" y="642210"/>
              </a:moveTo>
              <a:lnTo>
                <a:pt x="625836" y="642210"/>
              </a:lnTo>
              <a:lnTo>
                <a:pt x="625836" y="0"/>
              </a:lnTo>
              <a:lnTo>
                <a:pt x="1251673" y="0"/>
              </a:lnTo>
            </a:path>
          </a:pathLst>
        </a:custGeom>
        <a:noFill/>
        <a:ln w="15875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568632" y="2353057"/>
        <a:ext cx="70340" cy="70340"/>
      </dsp:txXfrm>
    </dsp:sp>
    <dsp:sp modelId="{449D4242-75A5-3A4B-81EB-2339A53BDE9B}">
      <dsp:nvSpPr>
        <dsp:cNvPr id="0" name=""/>
        <dsp:cNvSpPr/>
      </dsp:nvSpPr>
      <dsp:spPr>
        <a:xfrm>
          <a:off x="1977966" y="782701"/>
          <a:ext cx="1251673" cy="1926631"/>
        </a:xfrm>
        <a:custGeom>
          <a:avLst/>
          <a:gdLst/>
          <a:ahLst/>
          <a:cxnLst/>
          <a:rect l="0" t="0" r="0" b="0"/>
          <a:pathLst>
            <a:path>
              <a:moveTo>
                <a:pt x="0" y="1926631"/>
              </a:moveTo>
              <a:lnTo>
                <a:pt x="625836" y="1926631"/>
              </a:lnTo>
              <a:lnTo>
                <a:pt x="625836" y="0"/>
              </a:lnTo>
              <a:lnTo>
                <a:pt x="1251673" y="0"/>
              </a:lnTo>
            </a:path>
          </a:pathLst>
        </a:custGeom>
        <a:noFill/>
        <a:ln w="15875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800" kern="1200"/>
        </a:p>
      </dsp:txBody>
      <dsp:txXfrm>
        <a:off x="2546365" y="1688579"/>
        <a:ext cx="114875" cy="114875"/>
      </dsp:txXfrm>
    </dsp:sp>
    <dsp:sp modelId="{7D7DF4F6-6D8D-B644-941A-B0117495634F}">
      <dsp:nvSpPr>
        <dsp:cNvPr id="0" name=""/>
        <dsp:cNvSpPr/>
      </dsp:nvSpPr>
      <dsp:spPr>
        <a:xfrm>
          <a:off x="420085" y="2195565"/>
          <a:ext cx="2088225" cy="102753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Motivos de consulta</a:t>
          </a:r>
          <a:endParaRPr lang="es-ES" sz="3500" kern="1200" dirty="0"/>
        </a:p>
      </dsp:txBody>
      <dsp:txXfrm>
        <a:off x="420085" y="2195565"/>
        <a:ext cx="2088225" cy="1027536"/>
      </dsp:txXfrm>
    </dsp:sp>
    <dsp:sp modelId="{0CFC448B-C6B9-914C-A34D-B852C1586FAE}">
      <dsp:nvSpPr>
        <dsp:cNvPr id="0" name=""/>
        <dsp:cNvSpPr/>
      </dsp:nvSpPr>
      <dsp:spPr>
        <a:xfrm>
          <a:off x="3229640" y="268933"/>
          <a:ext cx="3370320" cy="102753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Espontánea para evaluación psiquiátrica</a:t>
          </a:r>
          <a:endParaRPr lang="es-ES" sz="3500" kern="1200" dirty="0"/>
        </a:p>
      </dsp:txBody>
      <dsp:txXfrm>
        <a:off x="3229640" y="268933"/>
        <a:ext cx="3370320" cy="1027536"/>
      </dsp:txXfrm>
    </dsp:sp>
    <dsp:sp modelId="{5B4F471C-F290-A74E-97B0-91DFC4CD389F}">
      <dsp:nvSpPr>
        <dsp:cNvPr id="0" name=""/>
        <dsp:cNvSpPr/>
      </dsp:nvSpPr>
      <dsp:spPr>
        <a:xfrm>
          <a:off x="3229640" y="1553354"/>
          <a:ext cx="3370320" cy="102753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Dirigida desde otro Médico</a:t>
          </a:r>
        </a:p>
      </dsp:txBody>
      <dsp:txXfrm>
        <a:off x="3229640" y="1553354"/>
        <a:ext cx="3370320" cy="1027536"/>
      </dsp:txXfrm>
    </dsp:sp>
    <dsp:sp modelId="{70640EA6-5387-D548-9C67-E6A671CC8B69}">
      <dsp:nvSpPr>
        <dsp:cNvPr id="0" name=""/>
        <dsp:cNvSpPr/>
      </dsp:nvSpPr>
      <dsp:spPr>
        <a:xfrm>
          <a:off x="3229640" y="2837775"/>
          <a:ext cx="3370320" cy="102753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Traído a la fuerza (por familia, carabineros, </a:t>
          </a:r>
          <a:r>
            <a:rPr lang="es-ES" sz="2400" kern="1200" dirty="0" err="1"/>
            <a:t>etc</a:t>
          </a:r>
          <a:r>
            <a:rPr lang="es-ES" sz="2400" kern="1200" dirty="0"/>
            <a:t>)</a:t>
          </a:r>
        </a:p>
      </dsp:txBody>
      <dsp:txXfrm>
        <a:off x="3229640" y="2837775"/>
        <a:ext cx="3370320" cy="1027536"/>
      </dsp:txXfrm>
    </dsp:sp>
    <dsp:sp modelId="{83123895-36AF-DB4E-AFE5-E5E90099A2D0}">
      <dsp:nvSpPr>
        <dsp:cNvPr id="0" name=""/>
        <dsp:cNvSpPr/>
      </dsp:nvSpPr>
      <dsp:spPr>
        <a:xfrm>
          <a:off x="3229640" y="4122196"/>
          <a:ext cx="3370320" cy="102753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Identificado en consulta por otro motivo</a:t>
          </a:r>
        </a:p>
      </dsp:txBody>
      <dsp:txXfrm>
        <a:off x="3229640" y="4122196"/>
        <a:ext cx="3370320" cy="10275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04T01:43:34.0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04T01:46:00.6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04T01:46:10.5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299BFF-98CE-44C6-B5DA-45234E21D1EC}" type="datetimeFigureOut">
              <a:rPr lang="es-CL" smtClean="0"/>
              <a:t>12-08-20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FEE19-DA2E-4ED7-AD6D-FD7C0236EF5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85924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0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0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11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81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52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21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93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63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FEE19-DA2E-4ED7-AD6D-FD7C0236EF5A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90255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FEE19-DA2E-4ED7-AD6D-FD7C0236EF5A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59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FEE19-DA2E-4ED7-AD6D-FD7C0236EF5A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1451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FEE19-DA2E-4ED7-AD6D-FD7C0236EF5A}" type="slidenum">
              <a:rPr lang="es-CL" smtClean="0"/>
              <a:t>28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3480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3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9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8"/>
            <a:ext cx="10572000" cy="434975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8/12/20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26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2" y="447189"/>
            <a:ext cx="10571999" cy="97045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4" y="2222288"/>
            <a:ext cx="10554575" cy="363651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8/12/20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764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3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1" y="2951396"/>
            <a:ext cx="10561419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1" y="5281202"/>
            <a:ext cx="10561419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8/12/20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99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4" y="2222289"/>
            <a:ext cx="5185873" cy="363876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8" y="2222288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8/12/20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856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30" y="2174876"/>
            <a:ext cx="5189857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40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8" y="2174876"/>
            <a:ext cx="5194583" cy="576263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8" y="2751140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8/12/20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801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8/12/20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360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8/12/20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940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2" y="446090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2" y="446090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6" y="446090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2" y="2260741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8/12/20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92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30" y="727524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30" y="2344685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3" y="6041365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8/12/20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5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91"/>
            <a:ext cx="1062155" cy="4906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150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1" y="4800600"/>
            <a:ext cx="10561419" cy="56674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1" y="5367339"/>
            <a:ext cx="10561419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8/12/20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70995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7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4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1" y="4443681"/>
            <a:ext cx="5891636" cy="713242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5" y="1081459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9916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5" y="2286587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92" y="2435958"/>
            <a:ext cx="4382521" cy="200779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2" y="2286000"/>
            <a:ext cx="4880300" cy="2295526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8/12/20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836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8/12/20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190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2" y="446090"/>
            <a:ext cx="4522349" cy="5414963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3" y="586172"/>
            <a:ext cx="2494791" cy="51347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3" y="446090"/>
            <a:ext cx="6611540" cy="5414963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8/12/20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717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2" y="447189"/>
            <a:ext cx="10571999" cy="970451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2"/>
            <a:ext cx="10563285" cy="3674398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5" y="6041365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5" y="6041365"/>
            <a:ext cx="134370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8/12/20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3" y="5915891"/>
            <a:ext cx="1062155" cy="490600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1955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</p:sldLayoutIdLst>
  <p:hf sldNum="0" hdr="0" ftr="0" dt="0"/>
  <p:txStyles>
    <p:titleStyle>
      <a:lvl1pPr algn="l" defTabSz="457178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82" indent="-342882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80" indent="-228589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99861" indent="-228589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40" indent="-228589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599821" indent="-228589" algn="l" defTabSz="457178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80543" y="1519488"/>
            <a:ext cx="10572000" cy="2971051"/>
          </a:xfrm>
          <a:noFill/>
          <a:ln>
            <a:noFill/>
          </a:ln>
        </p:spPr>
        <p:txBody>
          <a:bodyPr/>
          <a:lstStyle/>
          <a:p>
            <a:r>
              <a:rPr lang="es-CL" dirty="0"/>
              <a:t>Introducción a Psiquiatria de Urgencia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69769" y="5308986"/>
            <a:ext cx="10993547" cy="590321"/>
          </a:xfrm>
        </p:spPr>
        <p:txBody>
          <a:bodyPr>
            <a:noAutofit/>
          </a:bodyPr>
          <a:lstStyle/>
          <a:p>
            <a:r>
              <a:rPr lang="es-CL" sz="2000" dirty="0"/>
              <a:t>Max Ceballos</a:t>
            </a:r>
          </a:p>
          <a:p>
            <a:r>
              <a:rPr lang="es-CL" sz="2000" dirty="0"/>
              <a:t>Medicina de urgencia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8936" t="9184" r="10017" b="7569"/>
          <a:stretch/>
        </p:blipFill>
        <p:spPr>
          <a:xfrm>
            <a:off x="1017432" y="730167"/>
            <a:ext cx="1738648" cy="1767951"/>
          </a:xfrm>
          <a:prstGeom prst="ellipse">
            <a:avLst/>
          </a:prstGeom>
        </p:spPr>
      </p:pic>
      <p:pic>
        <p:nvPicPr>
          <p:cNvPr id="5" name="Picture 2" descr="http://www.dii.uchile.cl/mbe/wp-content/uploads/2013/03/logo-uchil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747" y="387059"/>
            <a:ext cx="2454167" cy="245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612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95C3B9-EC8D-6440-9311-9428FA192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Epidemiologia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F54694C-A02C-C242-9837-4538BDDB94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1843" y="1592705"/>
            <a:ext cx="9214152" cy="4819074"/>
          </a:xfr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76FB0FC7-46DF-4749-8F46-1AE6EE384A55}"/>
              </a:ext>
            </a:extLst>
          </p:cNvPr>
          <p:cNvSpPr txBox="1"/>
          <p:nvPr/>
        </p:nvSpPr>
        <p:spPr>
          <a:xfrm>
            <a:off x="6813653" y="6400204"/>
            <a:ext cx="2531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>
                <a:latin typeface="Al Nile" pitchFamily="2" charset="-78"/>
                <a:cs typeface="Al Nile" pitchFamily="2" charset="-78"/>
              </a:rPr>
              <a:t>Discapacidad por AVISA</a:t>
            </a:r>
          </a:p>
        </p:txBody>
      </p:sp>
    </p:spTree>
    <p:extLst>
      <p:ext uri="{BB962C8B-B14F-4D97-AF65-F5344CB8AC3E}">
        <p14:creationId xmlns:p14="http://schemas.microsoft.com/office/powerpoint/2010/main" val="1455756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75D15-CF17-4901-A858-1470ED659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BDF323B8-8C06-4F56-BB4B-B8857128A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005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A9F974E0-7B74-294B-B42B-EC7794B9F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406" y="1244430"/>
            <a:ext cx="8918481" cy="528420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C5BC0370-BB04-B849-884C-DB8089E2239B}"/>
                  </a:ext>
                </a:extLst>
              </p14:cNvPr>
              <p14:cNvContentPartPr/>
              <p14:nvPr/>
            </p14:nvContentPartPr>
            <p14:xfrm>
              <a:off x="3399477" y="1743526"/>
              <a:ext cx="360" cy="36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C5BC0370-BB04-B849-884C-DB8089E2239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90477" y="1734886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04EBE818-42B6-474F-A68F-D3D8867D029E}"/>
              </a:ext>
            </a:extLst>
          </p:cNvPr>
          <p:cNvCxnSpPr/>
          <p:nvPr/>
        </p:nvCxnSpPr>
        <p:spPr>
          <a:xfrm>
            <a:off x="2450353" y="1743526"/>
            <a:ext cx="94912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A61D3F92-B7F5-324B-9E45-7FA4E4A7F805}"/>
              </a:ext>
            </a:extLst>
          </p:cNvPr>
          <p:cNvCxnSpPr/>
          <p:nvPr/>
        </p:nvCxnSpPr>
        <p:spPr>
          <a:xfrm>
            <a:off x="2452278" y="1988526"/>
            <a:ext cx="94912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9F08C538-1A1C-0240-80DF-F03AD4D1B46A}"/>
                  </a:ext>
                </a:extLst>
              </p14:cNvPr>
              <p14:cNvContentPartPr/>
              <p14:nvPr/>
            </p14:nvContentPartPr>
            <p14:xfrm>
              <a:off x="3399477" y="2193652"/>
              <a:ext cx="360" cy="360"/>
            </p14:xfrm>
          </p:contentPart>
        </mc:Choice>
        <mc:Fallback xmlns=""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9F08C538-1A1C-0240-80DF-F03AD4D1B46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90477" y="2185012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CF9CDDD9-B40E-2F4C-8445-E17E8666D002}"/>
              </a:ext>
            </a:extLst>
          </p:cNvPr>
          <p:cNvCxnSpPr/>
          <p:nvPr/>
        </p:nvCxnSpPr>
        <p:spPr>
          <a:xfrm>
            <a:off x="2450353" y="2228377"/>
            <a:ext cx="94912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65A5B428-002F-0248-B119-4F06DD5EA70D}"/>
              </a:ext>
            </a:extLst>
          </p:cNvPr>
          <p:cNvCxnSpPr/>
          <p:nvPr/>
        </p:nvCxnSpPr>
        <p:spPr>
          <a:xfrm>
            <a:off x="2452278" y="2450227"/>
            <a:ext cx="94912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Entrada de lápiz 20">
                <a:extLst>
                  <a:ext uri="{FF2B5EF4-FFF2-40B4-BE49-F238E27FC236}">
                    <a16:creationId xmlns:a16="http://schemas.microsoft.com/office/drawing/2014/main" id="{BF3639B6-E13D-4444-AC08-53047F1BC47D}"/>
                  </a:ext>
                </a:extLst>
              </p14:cNvPr>
              <p14:cNvContentPartPr/>
              <p14:nvPr/>
            </p14:nvContentPartPr>
            <p14:xfrm>
              <a:off x="3399477" y="2643778"/>
              <a:ext cx="360" cy="360"/>
            </p14:xfrm>
          </p:contentPart>
        </mc:Choice>
        <mc:Fallback xmlns="">
          <p:pic>
            <p:nvPicPr>
              <p:cNvPr id="21" name="Entrada de lápiz 20">
                <a:extLst>
                  <a:ext uri="{FF2B5EF4-FFF2-40B4-BE49-F238E27FC236}">
                    <a16:creationId xmlns:a16="http://schemas.microsoft.com/office/drawing/2014/main" id="{BF3639B6-E13D-4444-AC08-53047F1BC47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90477" y="2635138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40C4B931-DF7C-0546-B7EB-C4114576DFA4}"/>
              </a:ext>
            </a:extLst>
          </p:cNvPr>
          <p:cNvCxnSpPr/>
          <p:nvPr/>
        </p:nvCxnSpPr>
        <p:spPr>
          <a:xfrm>
            <a:off x="2450353" y="2690078"/>
            <a:ext cx="94912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F9EF5377-433B-4548-A02F-9A9F0DE30A20}"/>
              </a:ext>
            </a:extLst>
          </p:cNvPr>
          <p:cNvCxnSpPr/>
          <p:nvPr/>
        </p:nvCxnSpPr>
        <p:spPr>
          <a:xfrm>
            <a:off x="2452278" y="2946653"/>
            <a:ext cx="94912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51F20F47-A1CF-6747-B239-5B6FF4B129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3902" y="136652"/>
            <a:ext cx="9926848" cy="112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98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6">
            <a:extLst>
              <a:ext uri="{FF2B5EF4-FFF2-40B4-BE49-F238E27FC236}">
                <a16:creationId xmlns:a16="http://schemas.microsoft.com/office/drawing/2014/main" id="{D004E336-8E93-46FD-A7CD-2D15E0109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886" y="-3175"/>
            <a:ext cx="12192000" cy="6229804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solidFill>
            <a:srgbClr val="FFFFFF"/>
          </a:solidFill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" name="Imagen 2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D8379BA1-EEA3-4143-9B7A-D68AF4F98E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1" b="-1"/>
          <a:stretch/>
        </p:blipFill>
        <p:spPr>
          <a:xfrm>
            <a:off x="318709" y="321733"/>
            <a:ext cx="11554582" cy="523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537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E7597382-59B5-427B-9E49-55383F0A5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6229804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ounded Rectangle 16">
            <a:extLst>
              <a:ext uri="{FF2B5EF4-FFF2-40B4-BE49-F238E27FC236}">
                <a16:creationId xmlns:a16="http://schemas.microsoft.com/office/drawing/2014/main" id="{26471DC7-FA6E-40EF-A167-93BB0BCE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643466"/>
            <a:ext cx="10905066" cy="4592561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Una captura de pantalla de un celular con letras&#10;&#10;Descripción generada automáticamente">
            <a:extLst>
              <a:ext uri="{FF2B5EF4-FFF2-40B4-BE49-F238E27FC236}">
                <a16:creationId xmlns:a16="http://schemas.microsoft.com/office/drawing/2014/main" id="{BE6CA2A5-FF5F-EB47-BDC6-300333C63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743" y="1075649"/>
            <a:ext cx="10428516" cy="372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62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F9E75D15-CF17-4901-A858-1470ED659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F323B8-8C06-4F56-BB4B-B8857128A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0863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6646ACBA-2AC5-0F4C-BAA3-2A2A434AD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788" y="786900"/>
            <a:ext cx="7416423" cy="528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89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2451A51-0515-9449-AC7A-ECF599EA3E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0094504"/>
              </p:ext>
            </p:extLst>
          </p:nvPr>
        </p:nvGraphicFramePr>
        <p:xfrm>
          <a:off x="2536142" y="176138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E376E363-043F-5C41-A324-FFAEC7CC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La consulta psiquiátrica en SU</a:t>
            </a:r>
          </a:p>
        </p:txBody>
      </p:sp>
    </p:spTree>
    <p:extLst>
      <p:ext uri="{BB962C8B-B14F-4D97-AF65-F5344CB8AC3E}">
        <p14:creationId xmlns:p14="http://schemas.microsoft.com/office/powerpoint/2010/main" val="1238682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C16BC6-08F5-EA4C-B968-83DC4D28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Motivos de consulta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852EEB97-A7E7-C943-AE6F-16BF5D2D51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441085"/>
              </p:ext>
            </p:extLst>
          </p:nvPr>
        </p:nvGraphicFramePr>
        <p:xfrm>
          <a:off x="828304" y="2687320"/>
          <a:ext cx="10553697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17899">
                  <a:extLst>
                    <a:ext uri="{9D8B030D-6E8A-4147-A177-3AD203B41FA5}">
                      <a16:colId xmlns:a16="http://schemas.microsoft.com/office/drawing/2014/main" val="3557638935"/>
                    </a:ext>
                  </a:extLst>
                </a:gridCol>
                <a:gridCol w="3517899">
                  <a:extLst>
                    <a:ext uri="{9D8B030D-6E8A-4147-A177-3AD203B41FA5}">
                      <a16:colId xmlns:a16="http://schemas.microsoft.com/office/drawing/2014/main" val="1203853897"/>
                    </a:ext>
                  </a:extLst>
                </a:gridCol>
                <a:gridCol w="3517899">
                  <a:extLst>
                    <a:ext uri="{9D8B030D-6E8A-4147-A177-3AD203B41FA5}">
                      <a16:colId xmlns:a16="http://schemas.microsoft.com/office/drawing/2014/main" val="4086039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_tradnl" dirty="0"/>
                        <a:t>Emergencia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Urgencia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No-Urgente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11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16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330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510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4913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C16BC6-08F5-EA4C-B968-83DC4D28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Motivos de consulta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852EEB97-A7E7-C943-AE6F-16BF5D2D51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4281875"/>
              </p:ext>
            </p:extLst>
          </p:nvPr>
        </p:nvGraphicFramePr>
        <p:xfrm>
          <a:off x="819150" y="2222499"/>
          <a:ext cx="10553697" cy="283563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17899">
                  <a:extLst>
                    <a:ext uri="{9D8B030D-6E8A-4147-A177-3AD203B41FA5}">
                      <a16:colId xmlns:a16="http://schemas.microsoft.com/office/drawing/2014/main" val="3557638935"/>
                    </a:ext>
                  </a:extLst>
                </a:gridCol>
                <a:gridCol w="3517899">
                  <a:extLst>
                    <a:ext uri="{9D8B030D-6E8A-4147-A177-3AD203B41FA5}">
                      <a16:colId xmlns:a16="http://schemas.microsoft.com/office/drawing/2014/main" val="1203853897"/>
                    </a:ext>
                  </a:extLst>
                </a:gridCol>
                <a:gridCol w="3517899">
                  <a:extLst>
                    <a:ext uri="{9D8B030D-6E8A-4147-A177-3AD203B41FA5}">
                      <a16:colId xmlns:a16="http://schemas.microsoft.com/office/drawing/2014/main" val="4086039587"/>
                    </a:ext>
                  </a:extLst>
                </a:gridCol>
              </a:tblGrid>
              <a:tr h="708909">
                <a:tc>
                  <a:txBody>
                    <a:bodyPr/>
                    <a:lstStyle/>
                    <a:p>
                      <a:r>
                        <a:rPr lang="es-ES_tradnl" dirty="0"/>
                        <a:t>Emergencia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Urgencia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No-Urgente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117727"/>
                  </a:ext>
                </a:extLst>
              </a:tr>
              <a:tr h="708909"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chemeClr val="tx1"/>
                          </a:solidFill>
                        </a:rPr>
                        <a:t>Agitación psicomotora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chemeClr val="tx1"/>
                          </a:solidFill>
                        </a:rPr>
                        <a:t>Psicosis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chemeClr val="tx1"/>
                          </a:solidFill>
                        </a:rPr>
                        <a:t>Trastorno del sueño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16710"/>
                  </a:ext>
                </a:extLst>
              </a:tr>
              <a:tr h="708909"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chemeClr val="tx1"/>
                          </a:solidFill>
                        </a:rPr>
                        <a:t>Riesgo de daño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chemeClr val="tx1"/>
                          </a:solidFill>
                        </a:rPr>
                        <a:t>Ideación suicida activa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chemeClr val="tx1"/>
                          </a:solidFill>
                        </a:rPr>
                        <a:t>Depresión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330603"/>
                  </a:ext>
                </a:extLst>
              </a:tr>
              <a:tr h="708909">
                <a:tc>
                  <a:txBody>
                    <a:bodyPr/>
                    <a:lstStyle/>
                    <a:p>
                      <a:endParaRPr lang="es-ES_tradn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chemeClr val="tx1"/>
                          </a:solidFill>
                        </a:rPr>
                        <a:t>Crisis de pánico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chemeClr val="tx1"/>
                          </a:solidFill>
                        </a:rPr>
                        <a:t>Angustia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510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9382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07CAF72-4B6B-7449-B0AD-FC807962C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Hospitalización psiquiátrica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54B2F9B-44D6-B541-9C14-548506872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B58EF957-6D4F-5340-808F-022A5FCAC2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71138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22DD1B30-D03F-224C-9D6A-B6C274E74CC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17631" y="163852"/>
            <a:ext cx="10003789" cy="6275653"/>
          </a:xfrm>
        </p:spPr>
      </p:pic>
    </p:spTree>
    <p:extLst>
      <p:ext uri="{BB962C8B-B14F-4D97-AF65-F5344CB8AC3E}">
        <p14:creationId xmlns:p14="http://schemas.microsoft.com/office/powerpoint/2010/main" val="1629757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sa de orates – Afluente">
            <a:extLst>
              <a:ext uri="{FF2B5EF4-FFF2-40B4-BE49-F238E27FC236}">
                <a16:creationId xmlns:a16="http://schemas.microsoft.com/office/drawing/2014/main" id="{76B5C850-76E3-F64C-86F0-E30A503875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77" r="9091"/>
          <a:stretch/>
        </p:blipFill>
        <p:spPr bwMode="auto">
          <a:xfrm>
            <a:off x="20" y="11586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8" name="Freeform 9">
            <a:extLst>
              <a:ext uri="{FF2B5EF4-FFF2-40B4-BE49-F238E27FC236}">
                <a16:creationId xmlns:a16="http://schemas.microsoft.com/office/drawing/2014/main" id="{7082EDE4-622F-4DCE-9A45-FF343F4DA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9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A68FEB2-7B73-3347-8682-1757F08F2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62" y="447188"/>
            <a:ext cx="5752618" cy="155941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_tradnl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¿Dónde se hospitaliza?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67D818-3ED4-FB4D-A4E4-54C236178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018186"/>
            <a:ext cx="4921687" cy="4660406"/>
          </a:xfrm>
        </p:spPr>
        <p:txBody>
          <a:bodyPr>
            <a:noAutofit/>
          </a:bodyPr>
          <a:lstStyle/>
          <a:p>
            <a:r>
              <a:rPr lang="es-ES_tradnl" dirty="0"/>
              <a:t>Hospitales públicos especializados</a:t>
            </a:r>
          </a:p>
          <a:p>
            <a:pPr lvl="1"/>
            <a:r>
              <a:rPr lang="es-ES_tradnl" sz="1800" dirty="0"/>
              <a:t>RM</a:t>
            </a:r>
          </a:p>
          <a:p>
            <a:pPr lvl="2"/>
            <a:r>
              <a:rPr lang="es-ES_tradnl" sz="1800" dirty="0"/>
              <a:t>El Salvador (SSMO)</a:t>
            </a:r>
          </a:p>
          <a:p>
            <a:pPr lvl="2"/>
            <a:r>
              <a:rPr lang="es-ES_tradnl" sz="1800" dirty="0"/>
              <a:t>El peral (SSMS)</a:t>
            </a:r>
          </a:p>
          <a:p>
            <a:pPr lvl="2"/>
            <a:r>
              <a:rPr lang="es-ES_tradnl" sz="1800" dirty="0"/>
              <a:t>Dr. </a:t>
            </a:r>
            <a:r>
              <a:rPr lang="es-ES_tradnl" sz="1800" dirty="0" err="1"/>
              <a:t>Horwitz</a:t>
            </a:r>
            <a:r>
              <a:rPr lang="es-ES_tradnl" sz="1800" dirty="0"/>
              <a:t> (SSMN)</a:t>
            </a:r>
          </a:p>
          <a:p>
            <a:r>
              <a:rPr lang="es-ES_tradnl" dirty="0"/>
              <a:t>Hospitales no especializados con camas psiquiátricas</a:t>
            </a:r>
          </a:p>
          <a:p>
            <a:r>
              <a:rPr lang="es-ES_tradnl" dirty="0"/>
              <a:t>Hospitales no especializados con camas no psiquiátricas</a:t>
            </a:r>
          </a:p>
        </p:txBody>
      </p:sp>
    </p:spTree>
    <p:extLst>
      <p:ext uri="{BB962C8B-B14F-4D97-AF65-F5344CB8AC3E}">
        <p14:creationId xmlns:p14="http://schemas.microsoft.com/office/powerpoint/2010/main" val="2963438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0FC4CE-E319-FA44-9D55-66FB7884A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Zonas de derivación </a:t>
            </a:r>
            <a:r>
              <a:rPr lang="es-ES_tradnl" dirty="0" err="1"/>
              <a:t>Stgo</a:t>
            </a:r>
            <a:endParaRPr lang="es-ES_tradnl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54C1A965-E1B0-F646-A0E9-07CEF035A6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7591409"/>
              </p:ext>
            </p:extLst>
          </p:nvPr>
        </p:nvGraphicFramePr>
        <p:xfrm>
          <a:off x="1435261" y="2893671"/>
          <a:ext cx="8912506" cy="22633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27401">
                  <a:extLst>
                    <a:ext uri="{9D8B030D-6E8A-4147-A177-3AD203B41FA5}">
                      <a16:colId xmlns:a16="http://schemas.microsoft.com/office/drawing/2014/main" val="938348100"/>
                    </a:ext>
                  </a:extLst>
                </a:gridCol>
                <a:gridCol w="4385105">
                  <a:extLst>
                    <a:ext uri="{9D8B030D-6E8A-4147-A177-3AD203B41FA5}">
                      <a16:colId xmlns:a16="http://schemas.microsoft.com/office/drawing/2014/main" val="221146971"/>
                    </a:ext>
                  </a:extLst>
                </a:gridCol>
              </a:tblGrid>
              <a:tr h="10059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effectLst/>
                        </a:rPr>
                        <a:t>M. Norte</a:t>
                      </a:r>
                      <a:endParaRPr lang="es-CL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effectLst/>
                        </a:rPr>
                        <a:t>M. Central</a:t>
                      </a:r>
                      <a:endParaRPr lang="es-CL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effectLst/>
                        </a:rPr>
                        <a:t>M. Oriente </a:t>
                      </a:r>
                      <a:endParaRPr lang="es-CL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effectLst/>
                        </a:rPr>
                        <a:t>M. Occidente</a:t>
                      </a:r>
                      <a:endParaRPr lang="es-CL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Instituto </a:t>
                      </a:r>
                      <a:r>
                        <a:rPr lang="es-ES" sz="1600" dirty="0" err="1">
                          <a:solidFill>
                            <a:schemeClr val="tx1"/>
                          </a:solidFill>
                          <a:effectLst/>
                        </a:rPr>
                        <a:t>Horwitz</a:t>
                      </a:r>
                      <a:endParaRPr lang="es-CL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606462528"/>
                  </a:ext>
                </a:extLst>
              </a:tr>
              <a:tr h="5029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effectLst/>
                        </a:rPr>
                        <a:t>M. Sur (excepto San Bernardo y El Bosque)</a:t>
                      </a:r>
                      <a:endParaRPr lang="es-CL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effectLst/>
                        </a:rPr>
                        <a:t>Hospital Barros Luco</a:t>
                      </a:r>
                      <a:endParaRPr lang="es-CL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412255536"/>
                  </a:ext>
                </a:extLst>
              </a:tr>
              <a:tr h="7544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effectLst/>
                        </a:rPr>
                        <a:t>M. Sur (San Bernardo y El Bosque)</a:t>
                      </a:r>
                      <a:endParaRPr lang="es-CL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chemeClr val="tx1"/>
                          </a:solidFill>
                          <a:effectLst/>
                        </a:rPr>
                        <a:t>M. Sur Oriente</a:t>
                      </a:r>
                      <a:endParaRPr lang="es-CL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chemeClr val="tx1"/>
                          </a:solidFill>
                          <a:effectLst/>
                        </a:rPr>
                        <a:t>O’Higgins</a:t>
                      </a:r>
                      <a:endParaRPr lang="es-CL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effectLst/>
                        </a:rPr>
                        <a:t>Hospital El Peral</a:t>
                      </a:r>
                      <a:endParaRPr lang="es-CL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139094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7523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605619-9659-C646-BFA4-87AA1B5BD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Estadía en SU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DE0313-B45B-F142-8C56-E22E60C25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222" y="2164414"/>
            <a:ext cx="6415462" cy="3636511"/>
          </a:xfrm>
        </p:spPr>
        <p:txBody>
          <a:bodyPr/>
          <a:lstStyle/>
          <a:p>
            <a:r>
              <a:rPr lang="es-ES_tradnl" dirty="0"/>
              <a:t>Camas Psiquiátricas escasas</a:t>
            </a:r>
          </a:p>
          <a:p>
            <a:r>
              <a:rPr lang="es-ES_tradnl" dirty="0"/>
              <a:t>Generalmente hospitalizaciones de largas estadías</a:t>
            </a:r>
          </a:p>
          <a:p>
            <a:endParaRPr lang="es-ES_tradnl" dirty="0"/>
          </a:p>
          <a:p>
            <a:r>
              <a:rPr lang="es-ES_tradnl" dirty="0"/>
              <a:t>Pacientes “no hospitalizables” en Sistema publico</a:t>
            </a:r>
          </a:p>
          <a:p>
            <a:pPr lvl="1"/>
            <a:r>
              <a:rPr lang="es-ES_tradnl" dirty="0"/>
              <a:t>Hospitales pediátricos </a:t>
            </a:r>
            <a:r>
              <a:rPr lang="es-ES_tradnl" dirty="0">
                <a:sym typeface="Wingdings" pitchFamily="2" charset="2"/>
              </a:rPr>
              <a:t> Hasta 15 años</a:t>
            </a:r>
          </a:p>
          <a:p>
            <a:pPr lvl="1"/>
            <a:r>
              <a:rPr lang="es-ES_tradnl" dirty="0">
                <a:sym typeface="Wingdings" pitchFamily="2" charset="2"/>
              </a:rPr>
              <a:t>Hospitales psiquiátricos adultos  desde los 18 años</a:t>
            </a:r>
          </a:p>
          <a:p>
            <a:pPr lvl="1"/>
            <a:r>
              <a:rPr lang="es-ES_tradnl" dirty="0">
                <a:sym typeface="Wingdings" pitchFamily="2" charset="2"/>
              </a:rPr>
              <a:t>Entre 15 a 18 años  NADA</a:t>
            </a:r>
            <a:endParaRPr lang="es-ES_tradnl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9266D645-4F57-F847-9D47-564033235D48}"/>
              </a:ext>
            </a:extLst>
          </p:cNvPr>
          <p:cNvSpPr txBox="1">
            <a:spLocks/>
          </p:cNvSpPr>
          <p:nvPr/>
        </p:nvSpPr>
        <p:spPr>
          <a:xfrm>
            <a:off x="7338349" y="3429000"/>
            <a:ext cx="4735203" cy="970451"/>
          </a:xfrm>
          <a:prstGeom prst="rect">
            <a:avLst/>
          </a:prstGeom>
          <a:solidFill>
            <a:schemeClr val="accent2"/>
          </a:solidFill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342882" indent="-342882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13" indent="-28573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988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9982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dirty="0"/>
              <a:t>Estadías en SU es el </a:t>
            </a:r>
            <a:r>
              <a:rPr lang="es-ES_tradnl" b="1" dirty="0"/>
              <a:t>doble</a:t>
            </a:r>
            <a:r>
              <a:rPr lang="es-ES_tradnl" dirty="0"/>
              <a:t> en promedio a pacientes no psiquiátricos</a:t>
            </a:r>
          </a:p>
          <a:p>
            <a:pPr marL="0" indent="0">
              <a:buNone/>
            </a:pPr>
            <a:r>
              <a:rPr lang="es-ES_tradnl" dirty="0">
                <a:sym typeface="Wingdings" pitchFamily="2" charset="2"/>
              </a:rPr>
              <a:t> </a:t>
            </a:r>
            <a:r>
              <a:rPr lang="es-ES_tradnl" dirty="0"/>
              <a:t>EEUU hasta 18 días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4647F7B-59B3-1640-9490-E8A3FE6ECBDF}"/>
              </a:ext>
            </a:extLst>
          </p:cNvPr>
          <p:cNvSpPr/>
          <p:nvPr/>
        </p:nvSpPr>
        <p:spPr>
          <a:xfrm>
            <a:off x="671332" y="6410811"/>
            <a:ext cx="11262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dirty="0"/>
              <a:t>Joint Commission. Alleviating ED boarding of psychiatric patients. 2015 [cited 2016 Oct 21]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61777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0263D-57FA-6146-8044-10A3BD84B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Hospitalización involuntaria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CC3E1A-5266-B848-85C3-8F02A1D8B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El tratamiento psiquiátrico </a:t>
            </a:r>
            <a:r>
              <a:rPr lang="es-ES" b="1" dirty="0"/>
              <a:t>en internación se efectúe libre de toda forma de discriminación y abuso </a:t>
            </a:r>
            <a:r>
              <a:rPr lang="es-ES" dirty="0"/>
              <a:t>y con amplias oportunidades para el ejercicio de las libertades y la participación del paciente.</a:t>
            </a:r>
            <a:endParaRPr lang="es-CL" dirty="0"/>
          </a:p>
          <a:p>
            <a:pPr algn="just"/>
            <a:endParaRPr lang="es-CL" dirty="0"/>
          </a:p>
          <a:p>
            <a:pPr algn="just"/>
            <a:r>
              <a:rPr lang="es-ES" dirty="0"/>
              <a:t>Todo proceso de tratamiento psiquiátrico que requiera proporcionar internación a una persona con enfermedad o trastorno mental utilizará </a:t>
            </a:r>
            <a:r>
              <a:rPr lang="es-ES" b="1" dirty="0"/>
              <a:t>preferentemente el medio menos restrictivo de sus derechos y libertades personales</a:t>
            </a:r>
            <a:r>
              <a:rPr lang="es-ES" dirty="0"/>
              <a:t>. </a:t>
            </a:r>
            <a:endParaRPr lang="es-ES_tradnl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D19FEE6-82AB-6741-87FE-5D842BB76611}"/>
              </a:ext>
            </a:extLst>
          </p:cNvPr>
          <p:cNvSpPr/>
          <p:nvPr/>
        </p:nvSpPr>
        <p:spPr>
          <a:xfrm>
            <a:off x="1140263" y="6410811"/>
            <a:ext cx="5721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Decreto Supremo N° 570, de 2000, del Ministerio de Salud</a:t>
            </a:r>
            <a:r>
              <a:rPr lang="es-CL" dirty="0"/>
              <a:t>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86837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0263D-57FA-6146-8044-10A3BD84B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Hospitalización involuntaria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CC3E1A-5266-B848-85C3-8F02A1D8B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En personas con enfermedad mental en situación de crisis y con </a:t>
            </a:r>
            <a:r>
              <a:rPr lang="es-ES" b="1" dirty="0"/>
              <a:t>riesgo inmediato para sí mismas o terceros</a:t>
            </a:r>
            <a:r>
              <a:rPr lang="es-CL" dirty="0"/>
              <a:t>, </a:t>
            </a:r>
            <a:r>
              <a:rPr lang="es-ES" dirty="0"/>
              <a:t>la internación de urgencia no voluntaria, sólo podrá extenderse por un período máximo de 72 horas.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Esta internación es decidida por </a:t>
            </a:r>
            <a:r>
              <a:rPr lang="es-ES" b="1" dirty="0"/>
              <a:t>un médico, de preferencia psiquiatra, como parte de su trabajo clínico habitual</a:t>
            </a:r>
            <a:r>
              <a:rPr lang="es-ES" dirty="0"/>
              <a:t> y, por lo tanto, forma parte de las actividades propias de las Redes Asistenciales públicas y privadas, </a:t>
            </a:r>
            <a:r>
              <a:rPr lang="es-ES" b="1" dirty="0"/>
              <a:t>sin que en esta decisión se requiera la participación de la Autoridad Sanitaria (SEREMI).</a:t>
            </a:r>
            <a:endParaRPr lang="es-ES_tradnl" b="1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D19FEE6-82AB-6741-87FE-5D842BB76611}"/>
              </a:ext>
            </a:extLst>
          </p:cNvPr>
          <p:cNvSpPr/>
          <p:nvPr/>
        </p:nvSpPr>
        <p:spPr>
          <a:xfrm>
            <a:off x="1140263" y="6410811"/>
            <a:ext cx="5721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Decreto Supremo N° 570, de 2000, del Ministerio de Salud</a:t>
            </a:r>
            <a:r>
              <a:rPr lang="es-CL" dirty="0"/>
              <a:t>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972181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39C547-6D0D-4C45-A888-83F09AC4F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Hospitalización involuntaria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2660AF-3734-D142-B2D9-6E5833381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Si cumplido dicho plazo, según la evaluación médica, la crisis del paciente continua y éste persiste en no otorgar su consentimiento a continuar el tratamiento en régimen de internación, se procederá a elevar los antecedentes a la autoridad sanitaria correspondiente (SEREMI).</a:t>
            </a:r>
            <a:endParaRPr lang="es-ES_tradnl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1CE76E5-B221-F04A-A65E-AD9E38595DDF}"/>
              </a:ext>
            </a:extLst>
          </p:cNvPr>
          <p:cNvSpPr/>
          <p:nvPr/>
        </p:nvSpPr>
        <p:spPr>
          <a:xfrm>
            <a:off x="818714" y="6488668"/>
            <a:ext cx="5721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Decreto Supremo N° 570, de 2000, del Ministerio de Salud</a:t>
            </a:r>
            <a:r>
              <a:rPr lang="es-CL" dirty="0"/>
              <a:t>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5761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7399A7-EF10-744C-BAD7-ED650235D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… En resumen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C31179F-0780-B840-86E0-CEAB4F41839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09999" y="2419448"/>
            <a:ext cx="1120316" cy="3638550"/>
          </a:xfrm>
        </p:spPr>
      </p:pic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14FD942-055A-2A44-9C38-5495AF795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5404" y="2222288"/>
            <a:ext cx="8596598" cy="3638764"/>
          </a:xfrm>
        </p:spPr>
        <p:txBody>
          <a:bodyPr/>
          <a:lstStyle/>
          <a:p>
            <a:r>
              <a:rPr lang="es-ES_tradnl" dirty="0"/>
              <a:t>Hospitalización involuntaria puede ser ordenada por el medico, cuando este en riesgo el paciente o terceros. </a:t>
            </a:r>
          </a:p>
          <a:p>
            <a:r>
              <a:rPr lang="es-ES_tradnl" dirty="0"/>
              <a:t>Después de las 72 horas tiene que ser autorizada por SEREMI</a:t>
            </a: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752569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E600C1AD-887F-224B-A880-77965B1BC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Trastorno Mental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3FC6790-5A5D-1242-B678-1A7B25AF1A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4" y="2222289"/>
            <a:ext cx="9853144" cy="3638764"/>
          </a:xfrm>
        </p:spPr>
        <p:txBody>
          <a:bodyPr/>
          <a:lstStyle/>
          <a:p>
            <a:endParaRPr lang="es-CL" dirty="0"/>
          </a:p>
          <a:p>
            <a:r>
              <a:rPr lang="es-CL" dirty="0"/>
              <a:t>Alteración de la vivencia o conducta</a:t>
            </a:r>
          </a:p>
          <a:p>
            <a:r>
              <a:rPr lang="es-CL" dirty="0"/>
              <a:t>Produce disfunción, sufrimiento o perturbación en el individuo o quienes le rodean.</a:t>
            </a:r>
            <a:endParaRPr lang="es-ES_tradnl" dirty="0"/>
          </a:p>
          <a:p>
            <a:r>
              <a:rPr lang="es-ES_tradnl" dirty="0"/>
              <a:t>Basado en DSM-V y CIE-10 (CIE-11)</a:t>
            </a:r>
          </a:p>
          <a:p>
            <a:pPr lvl="1"/>
            <a:r>
              <a:rPr lang="es-ES_tradnl" sz="1800" dirty="0"/>
              <a:t>Criterios de exclusión</a:t>
            </a:r>
          </a:p>
          <a:p>
            <a:pPr lvl="1"/>
            <a:r>
              <a:rPr lang="es-ES_tradnl" sz="1800" dirty="0"/>
              <a:t>Criterios de inclusión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28841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6A01907A-BF04-440F-BA0D-49BC96273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La campana de Gauss">
            <a:extLst>
              <a:ext uri="{FF2B5EF4-FFF2-40B4-BE49-F238E27FC236}">
                <a16:creationId xmlns:a16="http://schemas.microsoft.com/office/drawing/2014/main" id="{549B5543-D5B1-CA43-8D3D-045DF04AF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4112" y="388824"/>
            <a:ext cx="6729417" cy="436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35724980-1D77-7B4C-9270-C1BDD501280A}"/>
              </a:ext>
            </a:extLst>
          </p:cNvPr>
          <p:cNvCxnSpPr/>
          <p:nvPr/>
        </p:nvCxnSpPr>
        <p:spPr>
          <a:xfrm flipV="1">
            <a:off x="5628820" y="4896091"/>
            <a:ext cx="0" cy="11921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78A69152-784F-EB4A-BB18-E21C6455297E}"/>
              </a:ext>
            </a:extLst>
          </p:cNvPr>
          <p:cNvSpPr txBox="1"/>
          <p:nvPr/>
        </p:nvSpPr>
        <p:spPr>
          <a:xfrm>
            <a:off x="4074288" y="6088283"/>
            <a:ext cx="3275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dirty="0"/>
              <a:t>Criterios Diagnósticos suficientes 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CF981CC-038F-9841-9C20-48E67BF9FF5E}"/>
              </a:ext>
            </a:extLst>
          </p:cNvPr>
          <p:cNvSpPr/>
          <p:nvPr/>
        </p:nvSpPr>
        <p:spPr>
          <a:xfrm>
            <a:off x="5628820" y="388824"/>
            <a:ext cx="3364708" cy="4364508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Diagnóstico</a:t>
            </a:r>
          </a:p>
          <a:p>
            <a:pPr algn="ctr"/>
            <a:endParaRPr lang="es-ES_tradnl" dirty="0"/>
          </a:p>
          <a:p>
            <a:pPr algn="ctr"/>
            <a:endParaRPr lang="es-ES_tradnl" dirty="0"/>
          </a:p>
          <a:p>
            <a:pPr algn="ctr"/>
            <a:endParaRPr lang="es-ES_tradnl" dirty="0"/>
          </a:p>
          <a:p>
            <a:pPr algn="ctr"/>
            <a:endParaRPr lang="es-ES_tradnl" dirty="0"/>
          </a:p>
          <a:p>
            <a:pPr algn="ctr"/>
            <a:endParaRPr lang="es-ES_tradnl" dirty="0"/>
          </a:p>
          <a:p>
            <a:pPr algn="ctr"/>
            <a:endParaRPr lang="es-ES_tradnl" dirty="0"/>
          </a:p>
          <a:p>
            <a:pPr algn="ctr"/>
            <a:endParaRPr lang="es-ES_tradnl" dirty="0"/>
          </a:p>
          <a:p>
            <a:pPr algn="ctr"/>
            <a:endParaRPr lang="es-ES_tradnl" dirty="0"/>
          </a:p>
          <a:p>
            <a:pPr algn="ctr"/>
            <a:endParaRPr lang="es-ES_tradnl" dirty="0"/>
          </a:p>
          <a:p>
            <a:pPr algn="ctr"/>
            <a:endParaRPr lang="es-ES_tradnl" dirty="0"/>
          </a:p>
          <a:p>
            <a:pPr algn="ctr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61152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74C03E86-7F68-47B7-84BA-21BAD16C6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098" name="Picture 2" descr="Abdomen agudo – MonKeyEM">
            <a:extLst>
              <a:ext uri="{FF2B5EF4-FFF2-40B4-BE49-F238E27FC236}">
                <a16:creationId xmlns:a16="http://schemas.microsoft.com/office/drawing/2014/main" id="{C44AFA29-3615-2E42-99BB-37330706615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9091"/>
          <a:stretch/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Freeform 6">
            <a:extLst>
              <a:ext uri="{FF2B5EF4-FFF2-40B4-BE49-F238E27FC236}">
                <a16:creationId xmlns:a16="http://schemas.microsoft.com/office/drawing/2014/main" id="{71EF51DA-176E-42D7-B891-7F1A205B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06897" y="336390"/>
            <a:ext cx="6332416" cy="5838454"/>
          </a:xfrm>
          <a:custGeom>
            <a:avLst/>
            <a:gdLst/>
            <a:ahLst/>
            <a:cxnLst/>
            <a:rect l="l" t="t" r="r" b="b"/>
            <a:pathLst>
              <a:path w="6332416" h="5838454">
                <a:moveTo>
                  <a:pt x="63624" y="0"/>
                </a:moveTo>
                <a:lnTo>
                  <a:pt x="82337" y="0"/>
                </a:lnTo>
                <a:lnTo>
                  <a:pt x="6250080" y="0"/>
                </a:lnTo>
                <a:lnTo>
                  <a:pt x="6268793" y="0"/>
                </a:lnTo>
                <a:lnTo>
                  <a:pt x="6283763" y="5614"/>
                </a:lnTo>
                <a:lnTo>
                  <a:pt x="6294991" y="11228"/>
                </a:lnTo>
                <a:lnTo>
                  <a:pt x="6309961" y="16842"/>
                </a:lnTo>
                <a:lnTo>
                  <a:pt x="6317446" y="28069"/>
                </a:lnTo>
                <a:lnTo>
                  <a:pt x="6324931" y="36490"/>
                </a:lnTo>
                <a:lnTo>
                  <a:pt x="6332416" y="47718"/>
                </a:lnTo>
                <a:lnTo>
                  <a:pt x="6332416" y="61752"/>
                </a:lnTo>
                <a:lnTo>
                  <a:pt x="6332416" y="2646984"/>
                </a:lnTo>
                <a:lnTo>
                  <a:pt x="6332416" y="2661018"/>
                </a:lnTo>
                <a:lnTo>
                  <a:pt x="6332416" y="2913585"/>
                </a:lnTo>
                <a:lnTo>
                  <a:pt x="6332416" y="2927620"/>
                </a:lnTo>
                <a:lnTo>
                  <a:pt x="6332416" y="5512851"/>
                </a:lnTo>
                <a:lnTo>
                  <a:pt x="6332416" y="5526886"/>
                </a:lnTo>
                <a:lnTo>
                  <a:pt x="6324931" y="5538114"/>
                </a:lnTo>
                <a:lnTo>
                  <a:pt x="6317446" y="5546534"/>
                </a:lnTo>
                <a:lnTo>
                  <a:pt x="6309961" y="5557762"/>
                </a:lnTo>
                <a:lnTo>
                  <a:pt x="6294991" y="5563376"/>
                </a:lnTo>
                <a:lnTo>
                  <a:pt x="6283763" y="5568990"/>
                </a:lnTo>
                <a:lnTo>
                  <a:pt x="6268793" y="5574604"/>
                </a:lnTo>
                <a:lnTo>
                  <a:pt x="6250080" y="5574604"/>
                </a:lnTo>
                <a:lnTo>
                  <a:pt x="1657955" y="5574604"/>
                </a:lnTo>
                <a:lnTo>
                  <a:pt x="1328610" y="5821613"/>
                </a:lnTo>
                <a:lnTo>
                  <a:pt x="1317382" y="5827227"/>
                </a:lnTo>
                <a:lnTo>
                  <a:pt x="1302412" y="5832840"/>
                </a:lnTo>
                <a:lnTo>
                  <a:pt x="1287442" y="5838454"/>
                </a:lnTo>
                <a:lnTo>
                  <a:pt x="1272472" y="5838454"/>
                </a:lnTo>
                <a:lnTo>
                  <a:pt x="1257501" y="5838454"/>
                </a:lnTo>
                <a:lnTo>
                  <a:pt x="1242531" y="5832840"/>
                </a:lnTo>
                <a:lnTo>
                  <a:pt x="1227561" y="5827227"/>
                </a:lnTo>
                <a:lnTo>
                  <a:pt x="1216333" y="5821613"/>
                </a:lnTo>
                <a:lnTo>
                  <a:pt x="886988" y="5574604"/>
                </a:lnTo>
                <a:lnTo>
                  <a:pt x="82337" y="5574604"/>
                </a:lnTo>
                <a:lnTo>
                  <a:pt x="63624" y="5574604"/>
                </a:lnTo>
                <a:lnTo>
                  <a:pt x="48654" y="5568990"/>
                </a:lnTo>
                <a:lnTo>
                  <a:pt x="37426" y="5563376"/>
                </a:lnTo>
                <a:lnTo>
                  <a:pt x="22456" y="5557762"/>
                </a:lnTo>
                <a:lnTo>
                  <a:pt x="14971" y="5546534"/>
                </a:lnTo>
                <a:lnTo>
                  <a:pt x="7485" y="5538114"/>
                </a:lnTo>
                <a:lnTo>
                  <a:pt x="0" y="5526886"/>
                </a:lnTo>
                <a:lnTo>
                  <a:pt x="0" y="5512851"/>
                </a:lnTo>
                <a:lnTo>
                  <a:pt x="0" y="2927620"/>
                </a:lnTo>
                <a:lnTo>
                  <a:pt x="0" y="2913585"/>
                </a:lnTo>
                <a:lnTo>
                  <a:pt x="0" y="2661018"/>
                </a:lnTo>
                <a:lnTo>
                  <a:pt x="0" y="2646984"/>
                </a:lnTo>
                <a:lnTo>
                  <a:pt x="0" y="61752"/>
                </a:lnTo>
                <a:lnTo>
                  <a:pt x="0" y="47718"/>
                </a:lnTo>
                <a:lnTo>
                  <a:pt x="7485" y="36490"/>
                </a:lnTo>
                <a:lnTo>
                  <a:pt x="14971" y="28069"/>
                </a:lnTo>
                <a:lnTo>
                  <a:pt x="22456" y="16842"/>
                </a:lnTo>
                <a:lnTo>
                  <a:pt x="37426" y="11228"/>
                </a:lnTo>
                <a:lnTo>
                  <a:pt x="48654" y="5614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820B41-67E6-8A4F-9771-42894E9DB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468" y="651932"/>
            <a:ext cx="5706532" cy="135466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/>
            <a:r>
              <a:rPr lang="en-US"/>
              <a:t>Anamnesis Psiquiátrica en SU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3D4777-D668-A34E-BE0B-6AC0BAEE46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3467" y="2116667"/>
            <a:ext cx="5706533" cy="34967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/>
            <a:r>
              <a:rPr lang="es-ES_tradnl" dirty="0">
                <a:solidFill>
                  <a:srgbClr val="FFFFFF"/>
                </a:solidFill>
              </a:rPr>
              <a:t>Debe incluir un tercero</a:t>
            </a:r>
          </a:p>
          <a:p>
            <a:pPr defTabSz="457200"/>
            <a:r>
              <a:rPr lang="es-ES_tradnl" dirty="0">
                <a:solidFill>
                  <a:srgbClr val="FFFFFF"/>
                </a:solidFill>
              </a:rPr>
              <a:t>Historia psiquiátrica previa</a:t>
            </a:r>
          </a:p>
          <a:p>
            <a:pPr defTabSz="457200"/>
            <a:r>
              <a:rPr lang="es-ES_tradnl" dirty="0">
                <a:solidFill>
                  <a:srgbClr val="FFFFFF"/>
                </a:solidFill>
              </a:rPr>
              <a:t>Fármacos y adherencia</a:t>
            </a:r>
          </a:p>
          <a:p>
            <a:pPr lvl="1" defTabSz="457200"/>
            <a:r>
              <a:rPr lang="es-ES_tradnl" dirty="0">
                <a:solidFill>
                  <a:srgbClr val="FFFFFF"/>
                </a:solidFill>
              </a:rPr>
              <a:t>Se tiene a ocultar dg psiquiátricos</a:t>
            </a:r>
          </a:p>
          <a:p>
            <a:pPr defTabSz="457200"/>
            <a:endParaRPr lang="es-ES_tradnl" dirty="0">
              <a:solidFill>
                <a:srgbClr val="FFFFFF"/>
              </a:solidFill>
            </a:endParaRPr>
          </a:p>
          <a:p>
            <a:pPr defTabSz="457200"/>
            <a:r>
              <a:rPr lang="es-ES_tradnl" dirty="0">
                <a:solidFill>
                  <a:srgbClr val="FFFFFF"/>
                </a:solidFill>
              </a:rPr>
              <a:t>Evaluar siempre:</a:t>
            </a:r>
          </a:p>
          <a:p>
            <a:pPr lvl="1" defTabSz="457200"/>
            <a:r>
              <a:rPr lang="es-ES_tradnl" dirty="0">
                <a:solidFill>
                  <a:srgbClr val="FFFFFF"/>
                </a:solidFill>
              </a:rPr>
              <a:t>Intención suicida</a:t>
            </a:r>
          </a:p>
          <a:p>
            <a:pPr lvl="1" defTabSz="457200"/>
            <a:r>
              <a:rPr lang="es-ES_tradnl" dirty="0">
                <a:solidFill>
                  <a:srgbClr val="FFFFFF"/>
                </a:solidFill>
              </a:rPr>
              <a:t>Psicosis</a:t>
            </a:r>
          </a:p>
          <a:p>
            <a:pPr marL="0" indent="0" defTabSz="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328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captura de pantalla de un celular con texto&#10;&#10;Descripción generada automáticamente">
            <a:extLst>
              <a:ext uri="{FF2B5EF4-FFF2-40B4-BE49-F238E27FC236}">
                <a16:creationId xmlns:a16="http://schemas.microsoft.com/office/drawing/2014/main" id="{FBD92F86-7545-1146-8827-BC6A17105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" y="664691"/>
            <a:ext cx="6286500" cy="501220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279B6D8-2DB8-D643-8BDE-974D1EAF5A2B}"/>
              </a:ext>
            </a:extLst>
          </p:cNvPr>
          <p:cNvSpPr txBox="1"/>
          <p:nvPr/>
        </p:nvSpPr>
        <p:spPr>
          <a:xfrm>
            <a:off x="7158038" y="2786063"/>
            <a:ext cx="46148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American Psychiatric Association Steering Committee on Practice Guidelines. Psychiatric evaluation of adults, a quick reference guide. Arlington (VA):American Psychiatric Association Practice Guidelines; 2006.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963638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A01907A-BF04-440F-BA0D-49BC96273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0C987DCA-D52A-5848-AC6C-55328EAF5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547876"/>
            <a:ext cx="10905066" cy="376224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A18154B-C2E8-B54A-872A-7AAD74AB9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739" y="5538486"/>
            <a:ext cx="76327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27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4C1EE6B-C083-4C1C-8B8B-609D7C664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BBEC112-5B08-E04B-BB43-02D4E32667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803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752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A01907A-BF04-440F-BA0D-49BC96273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2CA70217-E716-7042-AC13-881417C05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297600"/>
            <a:ext cx="10905066" cy="226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006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A01907A-BF04-440F-BA0D-49BC96273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1B8553EC-272B-AC4E-BDAD-F19B80883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445" y="643467"/>
            <a:ext cx="928511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125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74C03E86-7F68-47B7-84BA-21BAD16C6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940F547-7206-4401-94FB-F8421915D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La ira, o cómo perder completamente la paciencia | La Ventana ...">
            <a:extLst>
              <a:ext uri="{FF2B5EF4-FFF2-40B4-BE49-F238E27FC236}">
                <a16:creationId xmlns:a16="http://schemas.microsoft.com/office/drawing/2014/main" id="{B2015BFA-0CF7-924B-9768-94389E8248E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2" b="646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9F6F1F9-01F6-CD48-8AC2-0664D3006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/>
            <a:r>
              <a:rPr lang="en-US"/>
              <a:t>¿Cuándo sospechar causa orgánica?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65104B-E233-5E42-BAEC-E7D14107C9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10554574" cy="36365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/>
            <a:r>
              <a:rPr lang="es-ES_tradnl" dirty="0"/>
              <a:t>Primer episodio</a:t>
            </a:r>
          </a:p>
          <a:p>
            <a:pPr defTabSz="457200"/>
            <a:r>
              <a:rPr lang="es-ES_tradnl" dirty="0"/>
              <a:t>Tercera edad</a:t>
            </a:r>
          </a:p>
          <a:p>
            <a:pPr defTabSz="457200"/>
            <a:r>
              <a:rPr lang="es-ES_tradnl" dirty="0"/>
              <a:t>Comorbilidad importante</a:t>
            </a:r>
          </a:p>
          <a:p>
            <a:pPr defTabSz="457200"/>
            <a:r>
              <a:rPr lang="es-ES_tradnl" dirty="0"/>
              <a:t>Alucinaciones visuales o táctiles</a:t>
            </a:r>
          </a:p>
          <a:p>
            <a:pPr defTabSz="457200"/>
            <a:r>
              <a:rPr lang="es-ES_tradnl" dirty="0"/>
              <a:t>Focalidad neurológica</a:t>
            </a:r>
          </a:p>
          <a:p>
            <a:pPr defTabSz="457200"/>
            <a:r>
              <a:rPr lang="es-ES_tradnl" dirty="0"/>
              <a:t>Signos vitales anormales</a:t>
            </a:r>
          </a:p>
        </p:txBody>
      </p:sp>
    </p:spTree>
    <p:extLst>
      <p:ext uri="{BB962C8B-B14F-4D97-AF65-F5344CB8AC3E}">
        <p14:creationId xmlns:p14="http://schemas.microsoft.com/office/powerpoint/2010/main" val="2362061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D7D87D-A76D-CC47-9062-4D80ABB2B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Entonces …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662E5E-197E-E645-9542-D3CAD8A1C14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/>
              <a:t>Screening  </a:t>
            </a:r>
            <a:r>
              <a:rPr lang="es-ES_tradnl" sz="6600" dirty="0"/>
              <a:t>❌</a:t>
            </a:r>
            <a:endParaRPr lang="es-ES_tradnl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ED7D157-3901-324C-BF08-3CD2BF69F24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dirty="0"/>
              <a:t>Estudio Dg DX</a:t>
            </a:r>
            <a:r>
              <a:rPr lang="es-ES_tradnl" sz="6600" dirty="0"/>
              <a:t> ✅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982963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Freeform 6">
            <a:extLst>
              <a:ext uri="{FF2B5EF4-FFF2-40B4-BE49-F238E27FC236}">
                <a16:creationId xmlns:a16="http://schemas.microsoft.com/office/drawing/2014/main" id="{A14CE2B0-0F0F-433D-8ED6-770921C98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Somatizar – Arte de Superarte">
            <a:extLst>
              <a:ext uri="{FF2B5EF4-FFF2-40B4-BE49-F238E27FC236}">
                <a16:creationId xmlns:a16="http://schemas.microsoft.com/office/drawing/2014/main" id="{411684E4-471F-BB40-AA91-F0ED9748871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35" b="2558"/>
          <a:stretch/>
        </p:blipFill>
        <p:spPr bwMode="auto">
          <a:xfrm>
            <a:off x="20" y="-11565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Freeform 6">
            <a:extLst>
              <a:ext uri="{FF2B5EF4-FFF2-40B4-BE49-F238E27FC236}">
                <a16:creationId xmlns:a16="http://schemas.microsoft.com/office/drawing/2014/main" id="{69940863-4978-4847-B7D1-069195BA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06897" y="29356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919602B-83EB-D445-9AEF-9A057A40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467" y="3251199"/>
            <a:ext cx="5706533" cy="1947929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/>
            <a:r>
              <a:rPr lang="en-US"/>
              <a:t>La somatización es un diagnóstico de descarte</a:t>
            </a:r>
          </a:p>
        </p:txBody>
      </p:sp>
    </p:spTree>
    <p:extLst>
      <p:ext uri="{BB962C8B-B14F-4D97-AF65-F5344CB8AC3E}">
        <p14:creationId xmlns:p14="http://schemas.microsoft.com/office/powerpoint/2010/main" val="20001315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1F8357-6135-0C41-B897-D454FFF61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MUPS</a:t>
            </a:r>
            <a:br>
              <a:rPr lang="es-ES_tradnl" dirty="0"/>
            </a:br>
            <a:r>
              <a:rPr lang="es-ES_tradnl" sz="2800" dirty="0"/>
              <a:t>(</a:t>
            </a:r>
            <a:r>
              <a:rPr lang="es-CL" sz="2800" dirty="0"/>
              <a:t>Medically unexplained physical symptoms)</a:t>
            </a:r>
            <a:endParaRPr lang="es-ES_tradn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196E42-66CE-1447-9256-F71F2ECCD0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/>
              <a:t>84% consultas leves (EEUU)</a:t>
            </a:r>
          </a:p>
          <a:p>
            <a:r>
              <a:rPr lang="es-ES_tradnl" dirty="0"/>
              <a:t>3.8% consultas totales (UK)</a:t>
            </a:r>
          </a:p>
          <a:p>
            <a:endParaRPr lang="es-ES_tradnl" dirty="0"/>
          </a:p>
          <a:p>
            <a:r>
              <a:rPr lang="es-ES_tradnl" dirty="0"/>
              <a:t>Difícil de manejar</a:t>
            </a:r>
          </a:p>
          <a:p>
            <a:r>
              <a:rPr lang="es-ES_tradnl" dirty="0"/>
              <a:t>Grupo heterogéneo </a:t>
            </a:r>
          </a:p>
          <a:p>
            <a:r>
              <a:rPr lang="es-ES_tradnl" dirty="0"/>
              <a:t>Poca literatura y mala calidad</a:t>
            </a:r>
          </a:p>
          <a:p>
            <a:r>
              <a:rPr lang="es-ES_tradnl" dirty="0"/>
              <a:t>Importante causa de estudio innecesario</a:t>
            </a:r>
          </a:p>
          <a:p>
            <a:endParaRPr lang="es-ES_tradnl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E11D8C8-7B17-FC43-86F2-980BA2CB778F}"/>
              </a:ext>
            </a:extLst>
          </p:cNvPr>
          <p:cNvSpPr/>
          <p:nvPr/>
        </p:nvSpPr>
        <p:spPr>
          <a:xfrm>
            <a:off x="7599076" y="6410811"/>
            <a:ext cx="45929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dirty="0"/>
              <a:t>Emerg Med J. 2006 Aug; 23(8): 595–600.</a:t>
            </a:r>
            <a:endParaRPr lang="es-ES_tradnl" dirty="0"/>
          </a:p>
        </p:txBody>
      </p:sp>
      <p:pic>
        <p:nvPicPr>
          <p:cNvPr id="7" name="Picture 2" descr="Práctica, 3, Tres, Corazón, Facebook, Pain, Helping">
            <a:extLst>
              <a:ext uri="{FF2B5EF4-FFF2-40B4-BE49-F238E27FC236}">
                <a16:creationId xmlns:a16="http://schemas.microsoft.com/office/drawing/2014/main" id="{E0D94C54-5D35-BF4C-B1EF-947EE07CA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377" y="2098809"/>
            <a:ext cx="2797462" cy="3976557"/>
          </a:xfrm>
          <a:prstGeom prst="rect">
            <a:avLst/>
          </a:prstGeom>
          <a:noFill/>
          <a:effectLst>
            <a:outerShdw blurRad="50800" dir="1440000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747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74C03E86-7F68-47B7-84BA-21BAD16C6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170" name="Picture 2" descr="Smiley, Emoticon, Ira, Enojado, Ansiedad, Emociones">
            <a:extLst>
              <a:ext uri="{FF2B5EF4-FFF2-40B4-BE49-F238E27FC236}">
                <a16:creationId xmlns:a16="http://schemas.microsoft.com/office/drawing/2014/main" id="{FA631A13-4BE1-2541-AC25-6CF7A24FC61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9091"/>
          <a:stretch/>
        </p:blipFill>
        <p:spPr bwMode="auto">
          <a:xfrm>
            <a:off x="20" y="-15756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Freeform 6">
            <a:extLst>
              <a:ext uri="{FF2B5EF4-FFF2-40B4-BE49-F238E27FC236}">
                <a16:creationId xmlns:a16="http://schemas.microsoft.com/office/drawing/2014/main" id="{71EF51DA-176E-42D7-B891-7F1A205B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06897" y="336390"/>
            <a:ext cx="6332416" cy="5838454"/>
          </a:xfrm>
          <a:custGeom>
            <a:avLst/>
            <a:gdLst/>
            <a:ahLst/>
            <a:cxnLst/>
            <a:rect l="l" t="t" r="r" b="b"/>
            <a:pathLst>
              <a:path w="6332416" h="5838454">
                <a:moveTo>
                  <a:pt x="63624" y="0"/>
                </a:moveTo>
                <a:lnTo>
                  <a:pt x="82337" y="0"/>
                </a:lnTo>
                <a:lnTo>
                  <a:pt x="6250080" y="0"/>
                </a:lnTo>
                <a:lnTo>
                  <a:pt x="6268793" y="0"/>
                </a:lnTo>
                <a:lnTo>
                  <a:pt x="6283763" y="5614"/>
                </a:lnTo>
                <a:lnTo>
                  <a:pt x="6294991" y="11228"/>
                </a:lnTo>
                <a:lnTo>
                  <a:pt x="6309961" y="16842"/>
                </a:lnTo>
                <a:lnTo>
                  <a:pt x="6317446" y="28069"/>
                </a:lnTo>
                <a:lnTo>
                  <a:pt x="6324931" y="36490"/>
                </a:lnTo>
                <a:lnTo>
                  <a:pt x="6332416" y="47718"/>
                </a:lnTo>
                <a:lnTo>
                  <a:pt x="6332416" y="61752"/>
                </a:lnTo>
                <a:lnTo>
                  <a:pt x="6332416" y="2646984"/>
                </a:lnTo>
                <a:lnTo>
                  <a:pt x="6332416" y="2661018"/>
                </a:lnTo>
                <a:lnTo>
                  <a:pt x="6332416" y="2913585"/>
                </a:lnTo>
                <a:lnTo>
                  <a:pt x="6332416" y="2927620"/>
                </a:lnTo>
                <a:lnTo>
                  <a:pt x="6332416" y="5512851"/>
                </a:lnTo>
                <a:lnTo>
                  <a:pt x="6332416" y="5526886"/>
                </a:lnTo>
                <a:lnTo>
                  <a:pt x="6324931" y="5538114"/>
                </a:lnTo>
                <a:lnTo>
                  <a:pt x="6317446" y="5546534"/>
                </a:lnTo>
                <a:lnTo>
                  <a:pt x="6309961" y="5557762"/>
                </a:lnTo>
                <a:lnTo>
                  <a:pt x="6294991" y="5563376"/>
                </a:lnTo>
                <a:lnTo>
                  <a:pt x="6283763" y="5568990"/>
                </a:lnTo>
                <a:lnTo>
                  <a:pt x="6268793" y="5574604"/>
                </a:lnTo>
                <a:lnTo>
                  <a:pt x="6250080" y="5574604"/>
                </a:lnTo>
                <a:lnTo>
                  <a:pt x="1657955" y="5574604"/>
                </a:lnTo>
                <a:lnTo>
                  <a:pt x="1328610" y="5821613"/>
                </a:lnTo>
                <a:lnTo>
                  <a:pt x="1317382" y="5827227"/>
                </a:lnTo>
                <a:lnTo>
                  <a:pt x="1302412" y="5832840"/>
                </a:lnTo>
                <a:lnTo>
                  <a:pt x="1287442" y="5838454"/>
                </a:lnTo>
                <a:lnTo>
                  <a:pt x="1272472" y="5838454"/>
                </a:lnTo>
                <a:lnTo>
                  <a:pt x="1257501" y="5838454"/>
                </a:lnTo>
                <a:lnTo>
                  <a:pt x="1242531" y="5832840"/>
                </a:lnTo>
                <a:lnTo>
                  <a:pt x="1227561" y="5827227"/>
                </a:lnTo>
                <a:lnTo>
                  <a:pt x="1216333" y="5821613"/>
                </a:lnTo>
                <a:lnTo>
                  <a:pt x="886988" y="5574604"/>
                </a:lnTo>
                <a:lnTo>
                  <a:pt x="82337" y="5574604"/>
                </a:lnTo>
                <a:lnTo>
                  <a:pt x="63624" y="5574604"/>
                </a:lnTo>
                <a:lnTo>
                  <a:pt x="48654" y="5568990"/>
                </a:lnTo>
                <a:lnTo>
                  <a:pt x="37426" y="5563376"/>
                </a:lnTo>
                <a:lnTo>
                  <a:pt x="22456" y="5557762"/>
                </a:lnTo>
                <a:lnTo>
                  <a:pt x="14971" y="5546534"/>
                </a:lnTo>
                <a:lnTo>
                  <a:pt x="7485" y="5538114"/>
                </a:lnTo>
                <a:lnTo>
                  <a:pt x="0" y="5526886"/>
                </a:lnTo>
                <a:lnTo>
                  <a:pt x="0" y="5512851"/>
                </a:lnTo>
                <a:lnTo>
                  <a:pt x="0" y="2927620"/>
                </a:lnTo>
                <a:lnTo>
                  <a:pt x="0" y="2913585"/>
                </a:lnTo>
                <a:lnTo>
                  <a:pt x="0" y="2661018"/>
                </a:lnTo>
                <a:lnTo>
                  <a:pt x="0" y="2646984"/>
                </a:lnTo>
                <a:lnTo>
                  <a:pt x="0" y="61752"/>
                </a:lnTo>
                <a:lnTo>
                  <a:pt x="0" y="47718"/>
                </a:lnTo>
                <a:lnTo>
                  <a:pt x="7485" y="36490"/>
                </a:lnTo>
                <a:lnTo>
                  <a:pt x="14971" y="28069"/>
                </a:lnTo>
                <a:lnTo>
                  <a:pt x="22456" y="16842"/>
                </a:lnTo>
                <a:lnTo>
                  <a:pt x="37426" y="11228"/>
                </a:lnTo>
                <a:lnTo>
                  <a:pt x="48654" y="5614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DE0C4C0-2AF2-684C-953B-FBD82F3BD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468" y="651932"/>
            <a:ext cx="5706532" cy="135466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/>
            <a:r>
              <a:rPr lang="es-ES_tradnl" dirty="0"/>
              <a:t>Tipos</a:t>
            </a:r>
            <a:r>
              <a:rPr lang="en-US" dirty="0"/>
              <a:t> de MUPS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967DFF-CAB2-1C44-8193-2C6BFEA17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3467" y="2116667"/>
            <a:ext cx="5706533" cy="34967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buClr>
                <a:srgbClr val="FFFFFF"/>
              </a:buClr>
            </a:pPr>
            <a:r>
              <a:rPr lang="es-ES_tradnl" dirty="0">
                <a:solidFill>
                  <a:srgbClr val="FFFFFF"/>
                </a:solidFill>
              </a:rPr>
              <a:t>Somático o funcional</a:t>
            </a:r>
          </a:p>
          <a:p>
            <a:pPr defTabSz="457200">
              <a:buClr>
                <a:srgbClr val="FFFFFF"/>
              </a:buClr>
            </a:pPr>
            <a:r>
              <a:rPr lang="es-ES_tradnl" dirty="0">
                <a:solidFill>
                  <a:srgbClr val="FFFFFF"/>
                </a:solidFill>
              </a:rPr>
              <a:t>Hipocondriaco</a:t>
            </a:r>
          </a:p>
          <a:p>
            <a:pPr defTabSz="457200">
              <a:buClr>
                <a:srgbClr val="FFFFFF"/>
              </a:buClr>
            </a:pPr>
            <a:r>
              <a:rPr lang="es-ES_tradnl" dirty="0">
                <a:solidFill>
                  <a:srgbClr val="FFFFFF"/>
                </a:solidFill>
              </a:rPr>
              <a:t>Conversivo</a:t>
            </a:r>
          </a:p>
          <a:p>
            <a:pPr defTabSz="457200">
              <a:buClr>
                <a:srgbClr val="FFFFFF"/>
              </a:buClr>
            </a:pPr>
            <a:r>
              <a:rPr lang="es-ES_tradnl" dirty="0">
                <a:solidFill>
                  <a:srgbClr val="FFFFFF"/>
                </a:solidFill>
              </a:rPr>
              <a:t>Facticio</a:t>
            </a:r>
          </a:p>
          <a:p>
            <a:pPr defTabSz="457200">
              <a:buClr>
                <a:srgbClr val="FFFFFF"/>
              </a:buClr>
            </a:pPr>
            <a:r>
              <a:rPr lang="es-ES_tradnl" dirty="0">
                <a:solidFill>
                  <a:srgbClr val="FFFFFF"/>
                </a:solidFill>
              </a:rPr>
              <a:t>“</a:t>
            </a:r>
            <a:r>
              <a:rPr lang="es-ES_tradnl" dirty="0" err="1">
                <a:solidFill>
                  <a:srgbClr val="FFFFFF"/>
                </a:solidFill>
              </a:rPr>
              <a:t>Malingering</a:t>
            </a:r>
            <a:r>
              <a:rPr lang="es-ES_tradnl" dirty="0">
                <a:solidFill>
                  <a:srgbClr val="FFFFFF"/>
                </a:solidFill>
              </a:rPr>
              <a:t>” (fingir o exagerar)</a:t>
            </a:r>
          </a:p>
        </p:txBody>
      </p:sp>
    </p:spTree>
    <p:extLst>
      <p:ext uri="{BB962C8B-B14F-4D97-AF65-F5344CB8AC3E}">
        <p14:creationId xmlns:p14="http://schemas.microsoft.com/office/powerpoint/2010/main" val="2621697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D8E1B0-2AA0-774D-BD44-EF9699FDB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MUPS frecuentes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171D17-6FEC-BC47-BA2F-FC865846D1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r>
              <a:rPr lang="es-ES" dirty="0"/>
              <a:t>Cardiología: dolor torácico no cardíaco, palpitaciones benignas</a:t>
            </a:r>
          </a:p>
          <a:p>
            <a:r>
              <a:rPr lang="es-ES" dirty="0"/>
              <a:t>Gastroenterología: síndrome del intestino irritable, dispepsia no ulcerosa, </a:t>
            </a:r>
            <a:r>
              <a:rPr lang="es-ES" dirty="0" err="1"/>
              <a:t>Globus</a:t>
            </a:r>
            <a:endParaRPr lang="es-ES" dirty="0"/>
          </a:p>
          <a:p>
            <a:r>
              <a:rPr lang="es-ES" dirty="0"/>
              <a:t>Reumatología: fibromialgia, lesiones por esfuerzo repetitivo</a:t>
            </a:r>
            <a:endParaRPr lang="es-ES_tradnl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963F7E2-4C48-BF46-840C-7F35A54BA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8" y="2111930"/>
            <a:ext cx="5194583" cy="3638764"/>
          </a:xfrm>
        </p:spPr>
        <p:txBody>
          <a:bodyPr anchor="ctr">
            <a:normAutofit/>
          </a:bodyPr>
          <a:lstStyle/>
          <a:p>
            <a:r>
              <a:rPr lang="es-ES" dirty="0"/>
              <a:t>Neurología: trastornos de conversión, ataques no epilépticos, cefalea crónica benigna</a:t>
            </a:r>
          </a:p>
          <a:p>
            <a:r>
              <a:rPr lang="es-ES" dirty="0"/>
              <a:t>Ginecología - dolor pélvico crónico</a:t>
            </a:r>
          </a:p>
          <a:p>
            <a:r>
              <a:rPr lang="es-ES" dirty="0"/>
              <a:t>Pediatría: dolor abdominal inespecífico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015408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0FEA78-B5B7-E747-9129-41CC8EC52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Manejo de MUPS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332C16-B562-7741-968A-78C0FD703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2966" y="2222289"/>
            <a:ext cx="6589986" cy="3638764"/>
          </a:xfrm>
        </p:spPr>
        <p:txBody>
          <a:bodyPr/>
          <a:lstStyle/>
          <a:p>
            <a:r>
              <a:rPr lang="es-ES_tradnl" dirty="0"/>
              <a:t>“No hay nada grave, puede irse a casa”</a:t>
            </a:r>
          </a:p>
          <a:p>
            <a:r>
              <a:rPr lang="es-ES_tradnl" dirty="0"/>
              <a:t>“No sabemos que tiene, pero sabemos que no tiene”</a:t>
            </a:r>
          </a:p>
          <a:p>
            <a:r>
              <a:rPr lang="es-ES_tradnl" dirty="0"/>
              <a:t>”Tiene un dolor torácico no cardiogénico”</a:t>
            </a:r>
          </a:p>
          <a:p>
            <a:r>
              <a:rPr lang="es-ES_tradnl" dirty="0"/>
              <a:t>“Pierna hinchada, </a:t>
            </a:r>
            <a:r>
              <a:rPr lang="es-ES_tradnl" dirty="0" err="1"/>
              <a:t>Doppler</a:t>
            </a:r>
            <a:r>
              <a:rPr lang="es-ES_tradnl" dirty="0"/>
              <a:t> negativo”</a:t>
            </a:r>
          </a:p>
        </p:txBody>
      </p:sp>
      <p:pic>
        <p:nvPicPr>
          <p:cNvPr id="6146" name="Picture 2" descr="Preguntas, Quien, Qué, ¿Cómo, ¿Por Qué, Donde">
            <a:extLst>
              <a:ext uri="{FF2B5EF4-FFF2-40B4-BE49-F238E27FC236}">
                <a16:creationId xmlns:a16="http://schemas.microsoft.com/office/drawing/2014/main" id="{82FF76D4-28F5-E546-9351-D961CE72A88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076" y="2412934"/>
            <a:ext cx="4193299" cy="295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7907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2D3DEA-0160-F34F-91DF-4E5F229F9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Manejo de MUPS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A0A493-E99B-9245-BE01-863E48C464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43698" y="2364179"/>
            <a:ext cx="5185873" cy="3638764"/>
          </a:xfrm>
        </p:spPr>
        <p:txBody>
          <a:bodyPr/>
          <a:lstStyle/>
          <a:p>
            <a:r>
              <a:rPr lang="es-ES_tradnl" dirty="0"/>
              <a:t>Manejar protocolos de “rule-</a:t>
            </a:r>
            <a:r>
              <a:rPr lang="es-ES_tradnl" dirty="0" err="1"/>
              <a:t>out</a:t>
            </a:r>
            <a:r>
              <a:rPr lang="es-ES_tradnl" dirty="0"/>
              <a:t>”</a:t>
            </a:r>
          </a:p>
          <a:p>
            <a:endParaRPr lang="es-ES_tradnl" dirty="0"/>
          </a:p>
          <a:p>
            <a:r>
              <a:rPr lang="es-ES_tradnl" dirty="0"/>
              <a:t>Evaluar aspectos psicosociales</a:t>
            </a:r>
          </a:p>
          <a:p>
            <a:pPr marL="800076" lvl="1" indent="-342900">
              <a:buFont typeface="+mj-lt"/>
              <a:buAutoNum type="arabicPeriod"/>
            </a:pPr>
            <a:r>
              <a:rPr lang="es-ES_tradnl" sz="1800" dirty="0"/>
              <a:t>Se alivia conversando problemas</a:t>
            </a:r>
          </a:p>
          <a:p>
            <a:pPr marL="800076" lvl="1" indent="-342900">
              <a:buFont typeface="+mj-lt"/>
              <a:buAutoNum type="arabicPeriod"/>
            </a:pPr>
            <a:r>
              <a:rPr lang="es-ES_tradnl" sz="1800" dirty="0"/>
              <a:t>Se enoja</a:t>
            </a:r>
          </a:p>
          <a:p>
            <a:pPr marL="800076" lvl="1" indent="-342900">
              <a:buFont typeface="+mj-lt"/>
              <a:buAutoNum type="arabicPeriod"/>
            </a:pPr>
            <a:r>
              <a:rPr lang="es-ES_tradnl" sz="1800" dirty="0"/>
              <a:t>No reconoce causa psicológica</a:t>
            </a:r>
          </a:p>
          <a:p>
            <a:endParaRPr lang="es-ES_tradnl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E019CA8-BD33-6D45-89F9-BCB78CC05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721" y="2364179"/>
            <a:ext cx="5194583" cy="3638764"/>
          </a:xfrm>
        </p:spPr>
        <p:txBody>
          <a:bodyPr>
            <a:normAutofit/>
          </a:bodyPr>
          <a:lstStyle/>
          <a:p>
            <a:r>
              <a:rPr lang="es-ES_tradnl" dirty="0"/>
              <a:t>Objetivo:</a:t>
            </a:r>
          </a:p>
          <a:p>
            <a:pPr lvl="1"/>
            <a:r>
              <a:rPr lang="es-ES_tradnl" sz="1800" dirty="0"/>
              <a:t>Disminuir reconsultas</a:t>
            </a:r>
          </a:p>
          <a:p>
            <a:pPr lvl="1"/>
            <a:r>
              <a:rPr lang="es-ES_tradnl" sz="1800" dirty="0"/>
              <a:t>Mejorar satisfacción paciente</a:t>
            </a:r>
          </a:p>
          <a:p>
            <a:pPr lvl="1"/>
            <a:r>
              <a:rPr lang="es-ES_tradnl" sz="1800" dirty="0"/>
              <a:t>Reconocer patología grave</a:t>
            </a:r>
          </a:p>
        </p:txBody>
      </p:sp>
    </p:spTree>
    <p:extLst>
      <p:ext uri="{BB962C8B-B14F-4D97-AF65-F5344CB8AC3E}">
        <p14:creationId xmlns:p14="http://schemas.microsoft.com/office/powerpoint/2010/main" val="33267312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FE3CCA-8212-F047-8273-BCAC0BBE6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MUPS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97770E-D38F-1545-B1AD-F836DCF5EC2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ES_tradnl" dirty="0"/>
              <a:t>Tipo de explicación</a:t>
            </a:r>
          </a:p>
          <a:p>
            <a:pPr lvl="1"/>
            <a:r>
              <a:rPr lang="es-ES_tradnl" sz="1800" dirty="0"/>
              <a:t>Rechazo</a:t>
            </a:r>
          </a:p>
          <a:p>
            <a:pPr lvl="1"/>
            <a:r>
              <a:rPr lang="es-ES_tradnl" sz="1800" dirty="0"/>
              <a:t>Colusión</a:t>
            </a:r>
          </a:p>
          <a:p>
            <a:pPr lvl="1"/>
            <a:r>
              <a:rPr lang="es-ES_tradnl" sz="1800" dirty="0"/>
              <a:t>Empoderamiento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5975F77-87BB-AA49-AA3F-CC83D74AED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7572" y="2222288"/>
            <a:ext cx="5974429" cy="3638764"/>
          </a:xfrm>
        </p:spPr>
        <p:txBody>
          <a:bodyPr/>
          <a:lstStyle/>
          <a:p>
            <a:r>
              <a:rPr lang="es-ES_tradnl" dirty="0"/>
              <a:t>“La ansiedad libera adrenalina, lo que acelera el corazón”</a:t>
            </a:r>
          </a:p>
          <a:p>
            <a:r>
              <a:rPr lang="es-ES_tradnl" dirty="0"/>
              <a:t>“la contracción de los músculos produce dolor”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E96D93F-5357-E046-885A-4A127F1293E9}"/>
              </a:ext>
            </a:extLst>
          </p:cNvPr>
          <p:cNvSpPr/>
          <p:nvPr/>
        </p:nvSpPr>
        <p:spPr>
          <a:xfrm>
            <a:off x="313586" y="6342534"/>
            <a:ext cx="11382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dirty="0"/>
              <a:t>Goldberg D P, Gask L, O'Dowd T. The treatment of somatisation: teaching techniques of reattribution. J Psychosom Res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067595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0DB7ED-4B4D-1445-B430-C79F096B5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Semiología Básica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94184F-ACB1-AE4E-8B5B-5F73BAB1E1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ES_tradnl" sz="1600" dirty="0"/>
              <a:t>Vigilia</a:t>
            </a:r>
          </a:p>
          <a:p>
            <a:pPr lvl="1"/>
            <a:r>
              <a:rPr lang="es-ES_tradnl" dirty="0"/>
              <a:t>Sopor, coma</a:t>
            </a:r>
          </a:p>
          <a:p>
            <a:r>
              <a:rPr lang="es-ES_tradnl" sz="1600" dirty="0"/>
              <a:t>Claridad de conciencia</a:t>
            </a:r>
          </a:p>
          <a:p>
            <a:pPr lvl="1"/>
            <a:r>
              <a:rPr lang="es-ES_tradnl" dirty="0"/>
              <a:t>Confusión</a:t>
            </a:r>
          </a:p>
          <a:p>
            <a:r>
              <a:rPr lang="es-ES_tradnl" dirty="0"/>
              <a:t>Atención</a:t>
            </a:r>
          </a:p>
          <a:p>
            <a:pPr lvl="1"/>
            <a:r>
              <a:rPr lang="es-ES_tradnl" dirty="0" err="1"/>
              <a:t>Hiperatento</a:t>
            </a:r>
            <a:r>
              <a:rPr lang="es-ES_tradnl" dirty="0"/>
              <a:t>, inatento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C42F5B2-5D1C-1143-BB2E-6E09842A6D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ES_tradnl" sz="1600" dirty="0"/>
              <a:t>Percepción</a:t>
            </a:r>
          </a:p>
          <a:p>
            <a:pPr lvl="1"/>
            <a:r>
              <a:rPr lang="es-ES_tradnl" dirty="0"/>
              <a:t>Ilusión</a:t>
            </a:r>
          </a:p>
          <a:p>
            <a:pPr lvl="1"/>
            <a:r>
              <a:rPr lang="es-ES_tradnl" dirty="0"/>
              <a:t>Alucinación</a:t>
            </a:r>
          </a:p>
          <a:p>
            <a:pPr lvl="2"/>
            <a:r>
              <a:rPr lang="es-ES_tradnl" sz="1600" dirty="0"/>
              <a:t>Visuales</a:t>
            </a:r>
          </a:p>
          <a:p>
            <a:pPr lvl="2"/>
            <a:r>
              <a:rPr lang="es-ES_tradnl" sz="1600" dirty="0"/>
              <a:t>Auditivas</a:t>
            </a:r>
          </a:p>
          <a:p>
            <a:pPr lvl="2"/>
            <a:r>
              <a:rPr lang="es-ES_tradnl" sz="1600" dirty="0" err="1"/>
              <a:t>Tactiles</a:t>
            </a:r>
            <a:endParaRPr lang="es-ES_tradnl" sz="1600" dirty="0"/>
          </a:p>
          <a:p>
            <a:pPr lvl="2"/>
            <a:r>
              <a:rPr lang="es-ES_tradnl" sz="1600" dirty="0" err="1"/>
              <a:t>Etc</a:t>
            </a:r>
            <a:endParaRPr lang="es-ES_tradnl" sz="1600" dirty="0"/>
          </a:p>
        </p:txBody>
      </p:sp>
    </p:spTree>
    <p:extLst>
      <p:ext uri="{BB962C8B-B14F-4D97-AF65-F5344CB8AC3E}">
        <p14:creationId xmlns:p14="http://schemas.microsoft.com/office/powerpoint/2010/main" val="30791542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34AACB-A41D-6347-A956-919EC5378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Semiología Básica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FE8346-86CA-6842-B7E9-C4C05A3AE38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/>
              <a:t>Curso del pensamiento</a:t>
            </a:r>
          </a:p>
          <a:p>
            <a:pPr lvl="1"/>
            <a:r>
              <a:rPr lang="es-ES_tradnl" dirty="0" err="1"/>
              <a:t>Bradipsiquia</a:t>
            </a:r>
            <a:endParaRPr lang="es-ES_tradnl" dirty="0"/>
          </a:p>
          <a:p>
            <a:pPr lvl="1"/>
            <a:r>
              <a:rPr lang="es-ES_tradnl" dirty="0" err="1"/>
              <a:t>Taquipsiquia</a:t>
            </a:r>
            <a:endParaRPr lang="es-ES_tradnl" dirty="0"/>
          </a:p>
          <a:p>
            <a:pPr lvl="1"/>
            <a:r>
              <a:rPr lang="es-ES_tradnl" dirty="0" err="1"/>
              <a:t>Ideofugal</a:t>
            </a:r>
            <a:endParaRPr lang="es-ES_tradnl" dirty="0"/>
          </a:p>
          <a:p>
            <a:pPr lvl="1"/>
            <a:r>
              <a:rPr lang="es-ES_tradnl" dirty="0"/>
              <a:t>Tangencial</a:t>
            </a:r>
          </a:p>
          <a:p>
            <a:pPr lvl="1"/>
            <a:r>
              <a:rPr lang="es-ES_tradnl" dirty="0"/>
              <a:t>Circunstancial</a:t>
            </a:r>
          </a:p>
          <a:p>
            <a:pPr lvl="1"/>
            <a:r>
              <a:rPr lang="es-ES_tradnl" dirty="0"/>
              <a:t>Incoherente</a:t>
            </a:r>
          </a:p>
          <a:p>
            <a:pPr lvl="1"/>
            <a:r>
              <a:rPr lang="es-ES_tradnl" dirty="0"/>
              <a:t>Perseverante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4DF7F69-5E04-9C4F-B0D9-D7C72A29ADA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sz="1600" dirty="0"/>
              <a:t>Contenido del pensamiento </a:t>
            </a:r>
          </a:p>
          <a:p>
            <a:pPr lvl="1"/>
            <a:r>
              <a:rPr lang="es-ES_tradnl" dirty="0"/>
              <a:t>Delirios</a:t>
            </a:r>
          </a:p>
          <a:p>
            <a:pPr lvl="2"/>
            <a:r>
              <a:rPr lang="es-ES_tradnl" sz="1600" dirty="0"/>
              <a:t>Persecución</a:t>
            </a:r>
          </a:p>
          <a:p>
            <a:pPr lvl="2"/>
            <a:r>
              <a:rPr lang="es-ES_tradnl" sz="1600" dirty="0"/>
              <a:t>Religiosos</a:t>
            </a:r>
          </a:p>
          <a:p>
            <a:pPr lvl="1"/>
            <a:r>
              <a:rPr lang="es-ES_tradnl" dirty="0"/>
              <a:t>Fobias</a:t>
            </a:r>
          </a:p>
          <a:p>
            <a:pPr lvl="1"/>
            <a:r>
              <a:rPr lang="es-ES_tradnl" dirty="0"/>
              <a:t>Obsesiones</a:t>
            </a:r>
          </a:p>
          <a:p>
            <a:pPr lvl="1"/>
            <a:r>
              <a:rPr lang="es-ES_tradnl" dirty="0"/>
              <a:t>Idea fija</a:t>
            </a:r>
          </a:p>
          <a:p>
            <a:pPr lvl="1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753956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80543" y="1519488"/>
            <a:ext cx="10572000" cy="2971051"/>
          </a:xfrm>
          <a:noFill/>
          <a:ln>
            <a:noFill/>
          </a:ln>
        </p:spPr>
        <p:txBody>
          <a:bodyPr/>
          <a:lstStyle/>
          <a:p>
            <a:r>
              <a:rPr lang="es-CL" dirty="0"/>
              <a:t>Introducción a Psiquiatria de Urgencia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69769" y="5308986"/>
            <a:ext cx="10993547" cy="590321"/>
          </a:xfrm>
        </p:spPr>
        <p:txBody>
          <a:bodyPr>
            <a:noAutofit/>
          </a:bodyPr>
          <a:lstStyle/>
          <a:p>
            <a:r>
              <a:rPr lang="es-CL" sz="2000" dirty="0"/>
              <a:t>Max Ceballos</a:t>
            </a:r>
          </a:p>
          <a:p>
            <a:r>
              <a:rPr lang="es-CL" sz="2000" dirty="0"/>
              <a:t>Medicina de urgencia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8936" t="9184" r="10017" b="7569"/>
          <a:stretch/>
        </p:blipFill>
        <p:spPr>
          <a:xfrm>
            <a:off x="1017432" y="730167"/>
            <a:ext cx="1738648" cy="1767951"/>
          </a:xfrm>
          <a:prstGeom prst="ellipse">
            <a:avLst/>
          </a:prstGeom>
        </p:spPr>
      </p:pic>
      <p:pic>
        <p:nvPicPr>
          <p:cNvPr id="5" name="Picture 2" descr="http://www.dii.uchile.cl/mbe/wp-content/uploads/2013/03/logo-uchil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747" y="387059"/>
            <a:ext cx="2454167" cy="245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493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0D0C76-74CA-6948-A007-20957480D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Trastorno de ansiedad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B924B7-6BDB-2741-B14F-3D21F193C0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4" y="2222289"/>
            <a:ext cx="5185873" cy="4037834"/>
          </a:xfrm>
        </p:spPr>
        <p:txBody>
          <a:bodyPr>
            <a:normAutofit/>
          </a:bodyPr>
          <a:lstStyle/>
          <a:p>
            <a:r>
              <a:rPr lang="es-ES_tradnl" dirty="0"/>
              <a:t>Miedo es factor protector</a:t>
            </a:r>
          </a:p>
          <a:p>
            <a:endParaRPr lang="es-ES_tradnl" dirty="0"/>
          </a:p>
          <a:p>
            <a:r>
              <a:rPr lang="es-ES_tradnl" dirty="0"/>
              <a:t>Respuesta exagerada al miedo</a:t>
            </a:r>
          </a:p>
          <a:p>
            <a:r>
              <a:rPr lang="es-ES_tradnl" dirty="0"/>
              <a:t>Igual H:M</a:t>
            </a:r>
          </a:p>
          <a:p>
            <a:r>
              <a:rPr lang="es-ES_tradnl" dirty="0"/>
              <a:t>20% factor hereditario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B4D20B1-BF94-1747-9079-62A7A33A39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ES_tradnl" sz="1600" dirty="0"/>
              <a:t>TAG</a:t>
            </a:r>
          </a:p>
          <a:p>
            <a:pPr lvl="1"/>
            <a:r>
              <a:rPr lang="es-ES_tradnl" dirty="0"/>
              <a:t>Constante, múltiples preocupaciones</a:t>
            </a:r>
          </a:p>
          <a:p>
            <a:pPr lvl="1"/>
            <a:r>
              <a:rPr lang="es-ES_tradnl" dirty="0"/>
              <a:t>Afecta varias áreas de la vida</a:t>
            </a:r>
          </a:p>
          <a:p>
            <a:r>
              <a:rPr lang="es-ES_tradnl" sz="1600" dirty="0"/>
              <a:t>Crisis de pánico</a:t>
            </a:r>
          </a:p>
          <a:p>
            <a:pPr lvl="1"/>
            <a:r>
              <a:rPr lang="es-ES_tradnl" dirty="0"/>
              <a:t>Episodios cortos</a:t>
            </a:r>
          </a:p>
          <a:p>
            <a:pPr lvl="1"/>
            <a:r>
              <a:rPr lang="es-ES_tradnl" dirty="0"/>
              <a:t>Respuesta física</a:t>
            </a:r>
          </a:p>
          <a:p>
            <a:r>
              <a:rPr lang="es-ES_tradnl" sz="1600" dirty="0"/>
              <a:t>Fobia</a:t>
            </a:r>
          </a:p>
        </p:txBody>
      </p:sp>
    </p:spTree>
    <p:extLst>
      <p:ext uri="{BB962C8B-B14F-4D97-AF65-F5344CB8AC3E}">
        <p14:creationId xmlns:p14="http://schemas.microsoft.com/office/powerpoint/2010/main" val="11024633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9D0FDD-F63B-7C47-9CA0-8E7A6D7D1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Trastorno Depresivo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203FD3-B584-C64E-BC0B-F7C5B7F9A2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/>
              <a:t>Animo disminuido y </a:t>
            </a:r>
            <a:r>
              <a:rPr lang="es-ES_tradnl" dirty="0" err="1"/>
              <a:t>anhedonia</a:t>
            </a:r>
            <a:endParaRPr lang="es-ES_tradnl" dirty="0"/>
          </a:p>
          <a:p>
            <a:r>
              <a:rPr lang="es-ES_tradnl" dirty="0"/>
              <a:t>Además:</a:t>
            </a:r>
          </a:p>
          <a:p>
            <a:pPr lvl="1"/>
            <a:r>
              <a:rPr lang="es-ES_tradnl" dirty="0"/>
              <a:t>Trastorno del sueño</a:t>
            </a:r>
          </a:p>
          <a:p>
            <a:pPr lvl="1"/>
            <a:r>
              <a:rPr lang="es-ES_tradnl" dirty="0"/>
              <a:t>Disminución apetito</a:t>
            </a:r>
          </a:p>
          <a:p>
            <a:pPr lvl="1"/>
            <a:r>
              <a:rPr lang="es-ES_tradnl" dirty="0"/>
              <a:t>Dificultad para concentrarse</a:t>
            </a:r>
          </a:p>
          <a:p>
            <a:pPr lvl="1"/>
            <a:r>
              <a:rPr lang="es-ES_tradnl" dirty="0"/>
              <a:t>Labilidad emocional</a:t>
            </a:r>
          </a:p>
          <a:p>
            <a:pPr lvl="1"/>
            <a:r>
              <a:rPr lang="es-ES_tradnl" dirty="0"/>
              <a:t>Irritabilidad</a:t>
            </a:r>
          </a:p>
          <a:p>
            <a:pPr lvl="1"/>
            <a:endParaRPr lang="es-ES_tradnl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CD2E468-9BEB-F548-9249-9FB10C5B5C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690425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CEE82E-1AFC-7D46-95AF-141305762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Manejo de Crisis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5AF52C-EEC0-814C-8422-2D8C04DB28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/>
              <a:t>Fallecimiento</a:t>
            </a:r>
          </a:p>
          <a:p>
            <a:r>
              <a:rPr lang="es-ES_tradnl" dirty="0"/>
              <a:t>Diagnóstico grave</a:t>
            </a:r>
          </a:p>
          <a:p>
            <a:r>
              <a:rPr lang="es-ES_tradnl" dirty="0"/>
              <a:t>Especialmente persona no preparada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8183ABA-BB07-9344-B90D-B561D89D8F4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dirty="0"/>
              <a:t>Técnica de “escuchar activamente”</a:t>
            </a:r>
          </a:p>
          <a:p>
            <a:pPr lvl="1"/>
            <a:r>
              <a:rPr lang="es-ES_tradnl" dirty="0"/>
              <a:t>Mirar a los ojos</a:t>
            </a:r>
          </a:p>
          <a:p>
            <a:pPr lvl="1"/>
            <a:r>
              <a:rPr lang="es-ES_tradnl" dirty="0"/>
              <a:t>Asentir</a:t>
            </a:r>
          </a:p>
          <a:p>
            <a:pPr lvl="1"/>
            <a:r>
              <a:rPr lang="es-ES_tradnl" dirty="0"/>
              <a:t>Facilitar espacio tranquilo</a:t>
            </a:r>
          </a:p>
          <a:p>
            <a:pPr lvl="1"/>
            <a:r>
              <a:rPr lang="es-ES_tradnl" dirty="0"/>
              <a:t>¿Como puedo ayudar?</a:t>
            </a:r>
          </a:p>
          <a:p>
            <a:pPr lvl="1"/>
            <a:r>
              <a:rPr lang="es-ES_tradnl" dirty="0"/>
              <a:t>“Es difícil imaginar su situación”</a:t>
            </a:r>
          </a:p>
          <a:p>
            <a:pPr lvl="1"/>
            <a:r>
              <a:rPr lang="es-ES_tradnl" dirty="0"/>
              <a:t>“Es normal sentirse así”</a:t>
            </a:r>
          </a:p>
        </p:txBody>
      </p:sp>
    </p:spTree>
    <p:extLst>
      <p:ext uri="{BB962C8B-B14F-4D97-AF65-F5344CB8AC3E}">
        <p14:creationId xmlns:p14="http://schemas.microsoft.com/office/powerpoint/2010/main" val="26967589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Personalizar 1">
      <a:dk1>
        <a:srgbClr val="DDDDDD"/>
      </a:dk1>
      <a:lt1>
        <a:srgbClr val="000000"/>
      </a:lt1>
      <a:dk2>
        <a:srgbClr val="000000"/>
      </a:dk2>
      <a:lt2>
        <a:srgbClr val="000000"/>
      </a:lt2>
      <a:accent1>
        <a:srgbClr val="000000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i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1049</Words>
  <Application>Microsoft Macintosh PowerPoint</Application>
  <PresentationFormat>Panorámica</PresentationFormat>
  <Paragraphs>229</Paragraphs>
  <Slides>41</Slides>
  <Notes>4</Notes>
  <HiddenSlides>3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8" baseType="lpstr">
      <vt:lpstr>Al Nile</vt:lpstr>
      <vt:lpstr>Arial</vt:lpstr>
      <vt:lpstr>Calibri</vt:lpstr>
      <vt:lpstr>Century Gothic</vt:lpstr>
      <vt:lpstr>Times New Roman</vt:lpstr>
      <vt:lpstr>Wingdings 2</vt:lpstr>
      <vt:lpstr>Citable</vt:lpstr>
      <vt:lpstr>Introducción a Psiquiatria de Urgencia</vt:lpstr>
      <vt:lpstr>Epidemiologia</vt:lpstr>
      <vt:lpstr>Presentación de PowerPoint</vt:lpstr>
      <vt:lpstr>Presentación de PowerPoint</vt:lpstr>
      <vt:lpstr>Presentación de PowerPoint</vt:lpstr>
      <vt:lpstr>Presentación de PowerPoint</vt:lpstr>
      <vt:lpstr>La consulta psiquiátrica en SU</vt:lpstr>
      <vt:lpstr>Motivos de consulta</vt:lpstr>
      <vt:lpstr>Motivos de consulta</vt:lpstr>
      <vt:lpstr>Hospitalización psiquiátrica</vt:lpstr>
      <vt:lpstr>Presentación de PowerPoint</vt:lpstr>
      <vt:lpstr>¿Dónde se hospitaliza?</vt:lpstr>
      <vt:lpstr>Zonas de derivación Stgo</vt:lpstr>
      <vt:lpstr>Estadía en SU</vt:lpstr>
      <vt:lpstr>Hospitalización involuntaria</vt:lpstr>
      <vt:lpstr>Hospitalización involuntaria</vt:lpstr>
      <vt:lpstr>Hospitalización involuntaria</vt:lpstr>
      <vt:lpstr>… En resumen</vt:lpstr>
      <vt:lpstr>Trastorno Mental</vt:lpstr>
      <vt:lpstr>Presentación de PowerPoint</vt:lpstr>
      <vt:lpstr>Anamnesis Psiquiátrica en SU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¿Cuándo sospechar causa orgánica?</vt:lpstr>
      <vt:lpstr>Entonces …</vt:lpstr>
      <vt:lpstr>La somatización es un diagnóstico de descarte</vt:lpstr>
      <vt:lpstr>MUPS (Medically unexplained physical symptoms)</vt:lpstr>
      <vt:lpstr>Tipos de MUPS</vt:lpstr>
      <vt:lpstr>MUPS frecuentes</vt:lpstr>
      <vt:lpstr>Manejo de MUPS</vt:lpstr>
      <vt:lpstr>Manejo de MUPS</vt:lpstr>
      <vt:lpstr>MUPS</vt:lpstr>
      <vt:lpstr>Semiología Básica</vt:lpstr>
      <vt:lpstr>Semiología Básica</vt:lpstr>
      <vt:lpstr>Introducción a Psiquiatria de Urgencia</vt:lpstr>
      <vt:lpstr>Trastorno de ansiedad</vt:lpstr>
      <vt:lpstr>Trastorno Depresivo</vt:lpstr>
      <vt:lpstr>Manejo de Crisis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 Psiquiatria de Urgencia</dc:title>
  <dc:creator>max ceballos hinojosa</dc:creator>
  <cp:lastModifiedBy>max ceballos hinojosa</cp:lastModifiedBy>
  <cp:revision>2</cp:revision>
  <dcterms:created xsi:type="dcterms:W3CDTF">2020-08-14T15:35:34Z</dcterms:created>
  <dcterms:modified xsi:type="dcterms:W3CDTF">2020-08-14T15:57:17Z</dcterms:modified>
</cp:coreProperties>
</file>